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614" r:id="rId4"/>
    <p:sldId id="664" r:id="rId5"/>
    <p:sldId id="665" r:id="rId6"/>
    <p:sldId id="633" r:id="rId7"/>
    <p:sldId id="666" r:id="rId8"/>
    <p:sldId id="667" r:id="rId9"/>
    <p:sldId id="668" r:id="rId10"/>
    <p:sldId id="670" r:id="rId11"/>
    <p:sldId id="672" r:id="rId12"/>
    <p:sldId id="669" r:id="rId13"/>
    <p:sldId id="673" r:id="rId14"/>
    <p:sldId id="674" r:id="rId15"/>
    <p:sldId id="635" r:id="rId16"/>
    <p:sldId id="675" r:id="rId17"/>
    <p:sldId id="658" r:id="rId18"/>
    <p:sldId id="661" r:id="rId19"/>
    <p:sldId id="562" r:id="rId20"/>
    <p:sldId id="554" r:id="rId21"/>
    <p:sldId id="616"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64"/>
            <p14:sldId id="665"/>
            <p14:sldId id="633"/>
            <p14:sldId id="666"/>
            <p14:sldId id="667"/>
            <p14:sldId id="668"/>
            <p14:sldId id="670"/>
            <p14:sldId id="672"/>
            <p14:sldId id="669"/>
            <p14:sldId id="673"/>
            <p14:sldId id="674"/>
            <p14:sldId id="635"/>
            <p14:sldId id="675"/>
            <p14:sldId id="658"/>
            <p14:sldId id="661"/>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2020-08-24</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8/24/2020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Binary search</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8.wav"/><Relationship Id="rId7" Type="http://schemas.openxmlformats.org/officeDocument/2006/relationships/image" Target="../media/image10.wmf"/><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Selection sort</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170"/>
    </mc:Choice>
    <mc:Fallback>
      <p:transition spd="slow" advTm="1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For example, swapping two values would be easy:</a:t>
            </a:r>
          </a:p>
          <a:p>
            <a:pPr marL="0" indent="0">
              <a:buNone/>
            </a:pPr>
            <a:r>
              <a:rPr lang="en-US" sz="1800" dirty="0" smtClean="0">
                <a:latin typeface="Consolas" panose="020B0609020204030204" pitchFamily="49" charset="0"/>
                <a:cs typeface="Consolas" panose="020B0609020204030204" pitchFamily="49" charset="0"/>
              </a:rPr>
              <a:t>    void </a:t>
            </a:r>
            <a:r>
              <a:rPr lang="en-US" sz="1800" dirty="0">
                <a:latin typeface="Consolas" panose="020B0609020204030204" pitchFamily="49" charset="0"/>
                <a:cs typeface="Consolas" panose="020B0609020204030204" pitchFamily="49" charset="0"/>
              </a:rPr>
              <a:t>swap( double &amp;first, double &amp;second </a:t>
            </a:r>
            <a:r>
              <a:rPr lang="en-US" sz="1800" dirty="0" smtClean="0">
                <a:latin typeface="Consolas" panose="020B0609020204030204" pitchFamily="49" charset="0"/>
                <a:cs typeface="Consolas" panose="020B0609020204030204" pitchFamily="49" charset="0"/>
              </a:rPr>
              <a:t>) {</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double </a:t>
            </a:r>
            <a:r>
              <a:rPr lang="en-US" sz="1800" dirty="0" err="1" smtClean="0">
                <a:latin typeface="Consolas" panose="020B0609020204030204" pitchFamily="49" charset="0"/>
                <a:cs typeface="Consolas" panose="020B0609020204030204" pitchFamily="49" charset="0"/>
              </a:rPr>
              <a:t>tmp</a:t>
            </a:r>
            <a:r>
              <a:rPr lang="en-US" sz="1800" dirty="0" smtClean="0">
                <a:latin typeface="Consolas" panose="020B0609020204030204" pitchFamily="49" charset="0"/>
                <a:cs typeface="Consolas" panose="020B0609020204030204" pitchFamily="49" charset="0"/>
              </a:rPr>
              <a:t>{ first };</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first = second;</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second = </a:t>
            </a:r>
            <a:r>
              <a:rPr lang="en-US" sz="1800" dirty="0" err="1" smtClean="0">
                <a:latin typeface="Consolas" panose="020B0609020204030204" pitchFamily="49" charset="0"/>
                <a:cs typeface="Consolas" panose="020B0609020204030204" pitchFamily="49" charset="0"/>
              </a:rPr>
              <a:t>tmp</a:t>
            </a:r>
            <a:r>
              <a:rPr lang="en-US" sz="1800" dirty="0" smtClean="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a:t>
            </a:r>
          </a:p>
          <a:p>
            <a:pPr marL="0" indent="0">
              <a:buNone/>
            </a:pPr>
            <a:endParaRPr lang="en-US" sz="1800" dirty="0">
              <a:latin typeface="Consolas" panose="020B0609020204030204" pitchFamily="49" charset="0"/>
              <a:cs typeface="Consolas" panose="020B0609020204030204" pitchFamily="49" charset="0"/>
            </a:endParaRPr>
          </a:p>
          <a:p>
            <a:pPr marL="0" indent="0">
              <a:buNone/>
            </a:pPr>
            <a:endParaRPr lang="en-US" sz="1800" dirty="0" smtClean="0">
              <a:latin typeface="Consolas" panose="020B0609020204030204" pitchFamily="49" charset="0"/>
              <a:cs typeface="Consolas" panose="020B0609020204030204" pitchFamily="49" charset="0"/>
            </a:endParaRPr>
          </a:p>
          <a:p>
            <a:r>
              <a:rPr lang="en-US" dirty="0" smtClean="0"/>
              <a:t>This is implemented in the standard template library,</a:t>
            </a:r>
          </a:p>
          <a:p>
            <a:pPr marL="0" indent="0">
              <a:buNone/>
            </a:pPr>
            <a:r>
              <a:rPr lang="en-US" dirty="0"/>
              <a:t>	</a:t>
            </a:r>
            <a:r>
              <a:rPr lang="en-US" dirty="0" smtClean="0"/>
              <a:t>under the name </a:t>
            </a:r>
            <a:r>
              <a:rPr lang="en-US" dirty="0" err="1" smtClean="0">
                <a:latin typeface="Consolas" panose="020B0609020204030204" pitchFamily="49" charset="0"/>
              </a:rPr>
              <a:t>std</a:t>
            </a:r>
            <a:r>
              <a:rPr lang="en-US" dirty="0" smtClean="0">
                <a:latin typeface="Consolas" panose="020B0609020204030204" pitchFamily="49" charset="0"/>
              </a:rPr>
              <a:t>::swap</a:t>
            </a:r>
            <a:endParaRPr lang="en-US" sz="1800" dirty="0">
              <a:latin typeface="Consolas" panose="020B0609020204030204" pitchFamily="49" charset="0"/>
            </a:endParaRPr>
          </a:p>
          <a:p>
            <a:pPr lvl="1"/>
            <a:r>
              <a:rPr lang="en-US" dirty="0" smtClean="0"/>
              <a:t>You would have to include the library </a:t>
            </a:r>
            <a:r>
              <a:rPr lang="en-US" sz="1900" dirty="0" smtClean="0">
                <a:latin typeface="Consolas" panose="020B0609020204030204" pitchFamily="49" charset="0"/>
              </a:rPr>
              <a:t>#include &lt;utility&gt;</a:t>
            </a:r>
            <a:endParaRPr lang="en-US" sz="1900"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2269679"/>
      </p:ext>
    </p:extLst>
  </p:cSld>
  <p:clrMapOvr>
    <a:masterClrMapping/>
  </p:clrMapOvr>
  <mc:AlternateContent xmlns:mc="http://schemas.openxmlformats.org/markup-compatibility/2006">
    <mc:Choice xmlns:p14="http://schemas.microsoft.com/office/powerpoint/2010/main" Requires="p14">
      <p:transition spd="slow" p14:dur="2000" advTm="109445"/>
    </mc:Choice>
    <mc:Fallback>
      <p:transition spd="slow" advTm="109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Similarly, finding the maximum entry of an array is easy, too:</a:t>
            </a:r>
          </a:p>
          <a:p>
            <a:pPr marL="0" indent="0">
              <a:buNone/>
            </a:pPr>
            <a:r>
              <a:rPr lang="en-US" sz="1800" dirty="0" smtClean="0">
                <a:latin typeface="Consolas" panose="020B0609020204030204" pitchFamily="49" charset="0"/>
                <a:cs typeface="Consolas" panose="020B0609020204030204" pitchFamily="49" charset="0"/>
              </a:rPr>
              <a:t>    </a:t>
            </a:r>
            <a:endParaRPr lang="en-US" sz="1800" dirty="0">
              <a:latin typeface="Consolas" panose="020B0609020204030204" pitchFamily="49" charset="0"/>
              <a:cs typeface="Consolas" panose="020B0609020204030204" pitchFamily="49" charset="0"/>
            </a:endParaRPr>
          </a:p>
          <a:p>
            <a:pPr marL="0" indent="0">
              <a:buNone/>
            </a:pP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size_t</a:t>
            </a: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find_max</a:t>
            </a:r>
            <a:r>
              <a:rPr lang="en-US" sz="1800" dirty="0">
                <a:latin typeface="Consolas" panose="020B0609020204030204" pitchFamily="49" charset="0"/>
                <a:cs typeface="Consolas" panose="020B0609020204030204" pitchFamily="49" charset="0"/>
              </a:rPr>
              <a:t>( double array[],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size_t</a:t>
            </a:r>
            <a:r>
              <a:rPr lang="en-US" sz="1800" dirty="0">
                <a:latin typeface="Consolas" panose="020B0609020204030204" pitchFamily="49" charset="0"/>
                <a:cs typeface="Consolas" panose="020B0609020204030204" pitchFamily="49" charset="0"/>
              </a:rPr>
              <a:t> capacity </a:t>
            </a:r>
            <a:r>
              <a:rPr lang="en-US" sz="1800" dirty="0" smtClean="0">
                <a:latin typeface="Consolas" panose="020B0609020204030204" pitchFamily="49" charset="0"/>
                <a:cs typeface="Consolas" panose="020B0609020204030204" pitchFamily="49" charset="0"/>
              </a:rPr>
              <a:t>) {</a:t>
            </a:r>
          </a:p>
          <a:p>
            <a:pPr marL="0" indent="0">
              <a:buNone/>
            </a:pPr>
            <a:r>
              <a:rPr lang="en-US" sz="1800" dirty="0" smtClean="0">
                <a:latin typeface="Consolas" panose="020B0609020204030204" pitchFamily="49" charset="0"/>
              </a:rPr>
              <a:t>        assert( capacity &gt; 0 );</a:t>
            </a:r>
          </a:p>
          <a:p>
            <a:pPr marL="0" indent="0">
              <a:buNone/>
            </a:pPr>
            <a:endParaRPr lang="en-US" sz="1800" dirty="0" smtClean="0">
              <a:latin typeface="Consolas" panose="020B0609020204030204" pitchFamily="49" charset="0"/>
            </a:endParaRPr>
          </a:p>
          <a:p>
            <a:pPr marL="0" indent="0">
              <a:buNone/>
            </a:pP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a:t>
            </a:r>
            <a:r>
              <a:rPr lang="en-US" sz="1800" dirty="0" err="1" smtClean="0">
                <a:latin typeface="Consolas" panose="020B0609020204030204" pitchFamily="49" charset="0"/>
              </a:rPr>
              <a:t>max_index</a:t>
            </a:r>
            <a:r>
              <a:rPr lang="en-US" sz="1800" dirty="0" smtClean="0">
                <a:latin typeface="Consolas" panose="020B0609020204030204" pitchFamily="49" charset="0"/>
              </a:rPr>
              <a:t>{0};</a:t>
            </a:r>
          </a:p>
          <a:p>
            <a:pPr marL="0" indent="0">
              <a:buNone/>
            </a:pPr>
            <a:endParaRPr lang="en-US" sz="1800" dirty="0">
              <a:latin typeface="Consolas" panose="020B0609020204030204" pitchFamily="49" charset="0"/>
            </a:endParaRPr>
          </a:p>
          <a:p>
            <a:pPr marL="0" indent="0">
              <a:buNone/>
            </a:pPr>
            <a:r>
              <a:rPr lang="en-US" sz="1800" dirty="0" smtClean="0">
                <a:latin typeface="Consolas" panose="020B0609020204030204" pitchFamily="49" charset="0"/>
              </a:rPr>
              <a:t>        for (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k{1}; k &lt; capacity; ++k ) {</a:t>
            </a:r>
          </a:p>
          <a:p>
            <a:pPr marL="0" indent="0">
              <a:buNone/>
            </a:pPr>
            <a:r>
              <a:rPr lang="en-US" sz="1800" dirty="0" smtClean="0">
                <a:latin typeface="Consolas" panose="020B0609020204030204" pitchFamily="49" charset="0"/>
              </a:rPr>
              <a:t>            if ( array[k] &gt; array[</a:t>
            </a:r>
            <a:r>
              <a:rPr lang="en-US" sz="1800" dirty="0" err="1" smtClean="0">
                <a:latin typeface="Consolas" panose="020B0609020204030204" pitchFamily="49" charset="0"/>
              </a:rPr>
              <a:t>max_index</a:t>
            </a:r>
            <a:r>
              <a:rPr lang="en-US" sz="1800" dirty="0" smtClean="0">
                <a:latin typeface="Consolas" panose="020B0609020204030204" pitchFamily="49" charset="0"/>
              </a:rPr>
              <a:t>] ) {</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a:t>
            </a:r>
            <a:r>
              <a:rPr lang="en-US" sz="1800" dirty="0" err="1" smtClean="0">
                <a:latin typeface="Consolas" panose="020B0609020204030204" pitchFamily="49" charset="0"/>
              </a:rPr>
              <a:t>max_index</a:t>
            </a:r>
            <a:r>
              <a:rPr lang="en-US" sz="1800" dirty="0" smtClean="0">
                <a:latin typeface="Consolas" panose="020B0609020204030204" pitchFamily="49" charset="0"/>
              </a:rPr>
              <a:t> = k;</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0" indent="0">
              <a:buNone/>
            </a:pPr>
            <a:endParaRPr lang="en-US" sz="1800" dirty="0"/>
          </a:p>
          <a:p>
            <a:pPr marL="0" indent="0">
              <a:buNone/>
            </a:pPr>
            <a:r>
              <a:rPr lang="en-US" sz="1800" dirty="0" smtClean="0">
                <a:latin typeface="Consolas" panose="020B0609020204030204" pitchFamily="49" charset="0"/>
                <a:cs typeface="Consolas" panose="020B0609020204030204" pitchFamily="49" charset="0"/>
              </a:rPr>
              <a:t>        return </a:t>
            </a:r>
            <a:r>
              <a:rPr lang="en-US" sz="1800" dirty="0" err="1" smtClean="0">
                <a:latin typeface="Consolas" panose="020B0609020204030204" pitchFamily="49" charset="0"/>
                <a:cs typeface="Consolas" panose="020B0609020204030204" pitchFamily="49" charset="0"/>
              </a:rPr>
              <a:t>max_index</a:t>
            </a:r>
            <a:r>
              <a:rPr lang="en-US" sz="1800" dirty="0" smtClean="0">
                <a:latin typeface="Consolas" panose="020B0609020204030204" pitchFamily="49" charset="0"/>
                <a:cs typeface="Consolas" panose="020B0609020204030204" pitchFamily="49" charset="0"/>
              </a:rPr>
              <a:t>;</a:t>
            </a:r>
          </a:p>
          <a:p>
            <a:pPr marL="0" indent="0">
              <a:buNone/>
            </a:pPr>
            <a:r>
              <a:rPr lang="en-US" sz="1800" dirty="0">
                <a:latin typeface="Consolas" panose="020B0609020204030204" pitchFamily="49" charset="0"/>
                <a:cs typeface="Consolas" panose="020B0609020204030204" pitchFamily="49" charset="0"/>
              </a:rPr>
              <a:t> </a:t>
            </a:r>
            <a:r>
              <a:rPr lang="en-US" sz="1800" dirty="0" smtClean="0">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8426552"/>
      </p:ext>
    </p:extLst>
  </p:cSld>
  <p:clrMapOvr>
    <a:masterClrMapping/>
  </p:clrMapOvr>
  <mc:AlternateContent xmlns:mc="http://schemas.openxmlformats.org/markup-compatibility/2006">
    <mc:Choice xmlns:p14="http://schemas.microsoft.com/office/powerpoint/2010/main" Requires="p14">
      <p:transition spd="slow" p14:dur="2000" advTm="127396"/>
    </mc:Choice>
    <mc:Fallback>
      <p:transition spd="slow" advTm="127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Thus, using these two </a:t>
            </a:r>
            <a:r>
              <a:rPr lang="en-US" i="1" dirty="0" smtClean="0"/>
              <a:t>helper functions</a:t>
            </a:r>
            <a:r>
              <a:rPr lang="en-US" dirty="0" smtClean="0"/>
              <a:t>,</a:t>
            </a:r>
          </a:p>
          <a:p>
            <a:pPr marL="0" indent="0">
              <a:buNone/>
            </a:pPr>
            <a:r>
              <a:rPr lang="en-US" dirty="0"/>
              <a:t>	</a:t>
            </a:r>
            <a:r>
              <a:rPr lang="en-US" dirty="0" smtClean="0"/>
              <a:t>we can simplify our implementation</a:t>
            </a:r>
          </a:p>
          <a:p>
            <a:pPr marL="0"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for (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a:latin typeface="Consolas" panose="020B0609020204030204" pitchFamily="49" charset="0"/>
              </a:rPr>
              <a:t> </a:t>
            </a:r>
            <a:r>
              <a:rPr lang="en-US" dirty="0" smtClean="0">
                <a:latin typeface="Consolas" panose="020B0609020204030204" pitchFamily="49" charset="0"/>
              </a:rPr>
              <a:t>k{capacity - 1}; k &gt; 0; --k ) {</a:t>
            </a:r>
          </a:p>
          <a:p>
            <a:pPr marL="800100" lvl="2" indent="0">
              <a:buNone/>
            </a:pPr>
            <a:r>
              <a:rPr lang="en-US" dirty="0" smtClean="0">
                <a:latin typeface="Consolas" panose="020B0609020204030204" pitchFamily="49" charset="0"/>
              </a:rPr>
              <a:t>    </a:t>
            </a:r>
            <a:r>
              <a:rPr lang="en-US" dirty="0">
                <a:latin typeface="Consolas" panose="020B0609020204030204" pitchFamily="49" charset="0"/>
              </a:rPr>
              <a:t>// Find the index of the maximum</a:t>
            </a:r>
          </a:p>
          <a:p>
            <a:pPr marL="800100" lvl="2" indent="0">
              <a:buNone/>
            </a:pPr>
            <a:r>
              <a:rPr lang="en-US" dirty="0">
                <a:latin typeface="Consolas" panose="020B0609020204030204" pitchFamily="49" charset="0"/>
              </a:rPr>
              <a:t>    // entry between indices 0 and 'k'</a:t>
            </a:r>
          </a:p>
          <a:p>
            <a:pPr marL="800100" lvl="2" indent="0">
              <a:buNone/>
            </a:pPr>
            <a:r>
              <a:rPr lang="en-US" dirty="0" smtClean="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size_t</a:t>
            </a:r>
            <a:r>
              <a:rPr lang="en-US" dirty="0">
                <a:latin typeface="Consolas" panose="020B0609020204030204" pitchFamily="49" charset="0"/>
              </a:rPr>
              <a:t> </a:t>
            </a:r>
            <a:r>
              <a:rPr lang="en-US" dirty="0" err="1">
                <a:latin typeface="Consolas" panose="020B0609020204030204" pitchFamily="49" charset="0"/>
              </a:rPr>
              <a:t>max_index</a:t>
            </a:r>
            <a:r>
              <a:rPr lang="en-US" dirty="0">
                <a:latin typeface="Consolas" panose="020B0609020204030204" pitchFamily="49" charset="0"/>
              </a:rPr>
              <a:t>{ </a:t>
            </a:r>
            <a:r>
              <a:rPr lang="en-US" dirty="0" err="1">
                <a:latin typeface="Consolas" panose="020B0609020204030204" pitchFamily="49" charset="0"/>
              </a:rPr>
              <a:t>find_max</a:t>
            </a:r>
            <a:r>
              <a:rPr lang="en-US" dirty="0">
                <a:latin typeface="Consolas" panose="020B0609020204030204" pitchFamily="49" charset="0"/>
              </a:rPr>
              <a:t>( array, k + 1 ) };</a:t>
            </a:r>
            <a:r>
              <a:rPr lang="en-US" dirty="0" smtClean="0">
                <a:latin typeface="Consolas" panose="020B0609020204030204" pitchFamily="49" charset="0"/>
              </a:rPr>
              <a:t>    </a:t>
            </a:r>
            <a:endParaRPr lang="en-US" dirty="0">
              <a:latin typeface="Consolas" panose="020B0609020204030204" pitchFamily="49" charset="0"/>
            </a:endParaRPr>
          </a:p>
          <a:p>
            <a:pPr marL="800100" lvl="2" indent="0">
              <a:buNone/>
            </a:pPr>
            <a:endParaRPr lang="en-US" dirty="0" smtClean="0">
              <a:latin typeface="Consolas" panose="020B0609020204030204" pitchFamily="49" charset="0"/>
            </a:endParaRPr>
          </a:p>
          <a:p>
            <a:pPr marL="800100" lvl="2" indent="0">
              <a:buNone/>
            </a:pPr>
            <a:r>
              <a:rPr lang="en-US" dirty="0" smtClean="0">
                <a:latin typeface="Consolas" panose="020B0609020204030204" pitchFamily="49" charset="0"/>
              </a:rPr>
              <a:t>    </a:t>
            </a:r>
            <a:r>
              <a:rPr lang="en-US" dirty="0">
                <a:latin typeface="Consolas" panose="020B0609020204030204" pitchFamily="49" charset="0"/>
              </a:rPr>
              <a:t>// Swap that entry with the entry at index </a:t>
            </a:r>
            <a:r>
              <a:rPr lang="en-US" dirty="0" smtClean="0">
                <a:latin typeface="Consolas" panose="020B0609020204030204" pitchFamily="49" charset="0"/>
              </a:rPr>
              <a:t>'k'</a:t>
            </a:r>
          </a:p>
          <a:p>
            <a:pPr marL="800100" lvl="2" indent="0">
              <a:buNone/>
            </a:pP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::swap( array[</a:t>
            </a:r>
            <a:r>
              <a:rPr lang="en-US" dirty="0" err="1" smtClean="0">
                <a:latin typeface="Consolas" panose="020B0609020204030204" pitchFamily="49" charset="0"/>
              </a:rPr>
              <a:t>max_index</a:t>
            </a:r>
            <a:r>
              <a:rPr lang="en-US" dirty="0" smtClean="0">
                <a:latin typeface="Consolas" panose="020B0609020204030204" pitchFamily="49" charset="0"/>
              </a:rPr>
              <a:t>], array[k] );</a:t>
            </a:r>
          </a:p>
          <a:p>
            <a:pPr marL="800100" lvl="2" indent="0">
              <a:buNone/>
            </a:pPr>
            <a:r>
              <a:rPr lang="en-US" dirty="0" smtClean="0">
                <a:latin typeface="Consolas" panose="020B0609020204030204" pitchFamily="49" charset="0"/>
              </a:rPr>
              <a:t>}</a:t>
            </a:r>
            <a:endParaRPr lang="en-CA"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7415523"/>
      </p:ext>
    </p:extLst>
  </p:cSld>
  <p:clrMapOvr>
    <a:masterClrMapping/>
  </p:clrMapOvr>
  <mc:AlternateContent xmlns:mc="http://schemas.openxmlformats.org/markup-compatibility/2006">
    <mc:Choice xmlns:p14="http://schemas.microsoft.com/office/powerpoint/2010/main" Requires="p14">
      <p:transition spd="slow" p14:dur="2000" advTm="67059"/>
    </mc:Choice>
    <mc:Fallback>
      <p:transition spd="slow" advTm="67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Thus, our final implementation is</a:t>
            </a:r>
          </a:p>
          <a:p>
            <a:pPr marL="0" indent="0">
              <a:buNone/>
            </a:pPr>
            <a:endParaRPr lang="en-US" dirty="0">
              <a:latin typeface="Consolas" panose="020B0609020204030204" pitchFamily="49" charset="0"/>
            </a:endParaRPr>
          </a:p>
          <a:p>
            <a:pPr marL="400050" lvl="1" indent="0">
              <a:buNone/>
            </a:pPr>
            <a:r>
              <a:rPr lang="en-US" sz="1800" dirty="0">
                <a:latin typeface="Consolas" panose="020B0609020204030204" pitchFamily="49" charset="0"/>
              </a:rPr>
              <a:t>void </a:t>
            </a:r>
            <a:r>
              <a:rPr lang="en-US" sz="1800" dirty="0" err="1">
                <a:latin typeface="Consolas" panose="020B0609020204030204" pitchFamily="49" charset="0"/>
              </a:rPr>
              <a:t>selection_sort</a:t>
            </a:r>
            <a:r>
              <a:rPr lang="en-US" sz="1800" dirty="0">
                <a:latin typeface="Consolas" panose="020B0609020204030204" pitchFamily="49" charset="0"/>
              </a:rPr>
              <a:t>( double array[], </a:t>
            </a:r>
            <a:r>
              <a:rPr lang="en-US" sz="1800" dirty="0" err="1">
                <a:latin typeface="Consolas" panose="020B0609020204030204" pitchFamily="49" charset="0"/>
              </a:rPr>
              <a:t>std</a:t>
            </a:r>
            <a:r>
              <a:rPr lang="en-US" sz="1800" dirty="0">
                <a:latin typeface="Consolas" panose="020B0609020204030204" pitchFamily="49" charset="0"/>
              </a:rPr>
              <a:t>::</a:t>
            </a:r>
            <a:r>
              <a:rPr lang="en-US" sz="1800" dirty="0" err="1">
                <a:latin typeface="Consolas" panose="020B0609020204030204" pitchFamily="49" charset="0"/>
              </a:rPr>
              <a:t>size_t</a:t>
            </a:r>
            <a:r>
              <a:rPr lang="en-US" sz="1800" dirty="0">
                <a:latin typeface="Consolas" panose="020B0609020204030204" pitchFamily="49" charset="0"/>
              </a:rPr>
              <a:t> capacity ) {</a:t>
            </a:r>
          </a:p>
          <a:p>
            <a:pPr marL="400050" lvl="1" indent="0">
              <a:buNone/>
            </a:pPr>
            <a:r>
              <a:rPr lang="en-US" sz="1800" dirty="0" smtClean="0">
                <a:latin typeface="Consolas" panose="020B0609020204030204" pitchFamily="49" charset="0"/>
              </a:rPr>
              <a:t>    for (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k{capacity - 1}; k &gt; 0; --k ) {</a:t>
            </a:r>
          </a:p>
          <a:p>
            <a:pPr marL="400050" lvl="1" indent="0">
              <a:buNone/>
            </a:pPr>
            <a:r>
              <a:rPr lang="en-US" sz="1800" dirty="0" smtClean="0">
                <a:latin typeface="Consolas" panose="020B0609020204030204" pitchFamily="49" charset="0"/>
              </a:rPr>
              <a:t>        // Find the maximum entry between 0 and 'k'</a:t>
            </a:r>
          </a:p>
          <a:p>
            <a:pPr marL="400050" lvl="1" indent="0">
              <a:buNone/>
            </a:pP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a:t>
            </a:r>
            <a:r>
              <a:rPr lang="en-US" sz="1800" dirty="0" err="1" smtClean="0">
                <a:latin typeface="Consolas" panose="020B0609020204030204" pitchFamily="49" charset="0"/>
              </a:rPr>
              <a:t>max_index</a:t>
            </a:r>
            <a:r>
              <a:rPr lang="en-US" sz="1800" dirty="0" smtClean="0">
                <a:latin typeface="Consolas" panose="020B0609020204030204" pitchFamily="49" charset="0"/>
              </a:rPr>
              <a:t>{ </a:t>
            </a:r>
            <a:r>
              <a:rPr lang="en-US" sz="1800" dirty="0" err="1" smtClean="0">
                <a:latin typeface="Consolas" panose="020B0609020204030204" pitchFamily="49" charset="0"/>
              </a:rPr>
              <a:t>find_max</a:t>
            </a:r>
            <a:r>
              <a:rPr lang="en-US" sz="1800" dirty="0" smtClean="0">
                <a:latin typeface="Consolas" panose="020B0609020204030204" pitchFamily="49" charset="0"/>
              </a:rPr>
              <a:t>( array, k + 1 ) };</a:t>
            </a:r>
          </a:p>
          <a:p>
            <a:pPr marL="400050" lvl="1" indent="0">
              <a:buNone/>
            </a:pPr>
            <a:endParaRPr lang="en-US" sz="1800" dirty="0" smtClean="0">
              <a:latin typeface="Consolas" panose="020B0609020204030204" pitchFamily="49" charset="0"/>
            </a:endParaRPr>
          </a:p>
          <a:p>
            <a:pPr marL="800100" lvl="2" indent="0">
              <a:buNone/>
            </a:pPr>
            <a:r>
              <a:rPr lang="en-US" dirty="0" smtClean="0">
                <a:latin typeface="Consolas" panose="020B0609020204030204" pitchFamily="49" charset="0"/>
              </a:rPr>
              <a:t>    // </a:t>
            </a:r>
            <a:r>
              <a:rPr lang="en-US" dirty="0">
                <a:latin typeface="Consolas" panose="020B0609020204030204" pitchFamily="49" charset="0"/>
              </a:rPr>
              <a:t>Swap that entry with the entry at index 'k'</a:t>
            </a:r>
          </a:p>
          <a:p>
            <a:pPr marL="800100" lvl="2" indent="0">
              <a:buNone/>
            </a:pPr>
            <a:r>
              <a:rPr lang="en-US" dirty="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::swap</a:t>
            </a:r>
            <a:r>
              <a:rPr lang="en-US" dirty="0">
                <a:latin typeface="Consolas" panose="020B0609020204030204" pitchFamily="49" charset="0"/>
              </a:rPr>
              <a:t>( array[</a:t>
            </a:r>
            <a:r>
              <a:rPr lang="en-US" dirty="0" err="1">
                <a:latin typeface="Consolas" panose="020B0609020204030204" pitchFamily="49" charset="0"/>
              </a:rPr>
              <a:t>max_index</a:t>
            </a:r>
            <a:r>
              <a:rPr lang="en-US" dirty="0">
                <a:latin typeface="Consolas" panose="020B0609020204030204" pitchFamily="49" charset="0"/>
              </a:rPr>
              <a:t>], array[k] );</a:t>
            </a:r>
            <a:endParaRPr lang="en-US" sz="1800" dirty="0" smtClean="0">
              <a:latin typeface="Consolas" panose="020B0609020204030204" pitchFamily="49" charset="0"/>
            </a:endParaRPr>
          </a:p>
          <a:p>
            <a:pPr marL="400050" lvl="1"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400050" lvl="1" indent="0">
              <a:buNone/>
            </a:pPr>
            <a:endParaRPr lang="en-US" sz="1800" dirty="0">
              <a:latin typeface="Consolas" panose="020B0609020204030204" pitchFamily="49" charset="0"/>
            </a:endParaRPr>
          </a:p>
          <a:p>
            <a:pPr marL="400050" lvl="1" indent="0">
              <a:buNone/>
            </a:pPr>
            <a:r>
              <a:rPr lang="en-US" sz="1800" dirty="0" smtClean="0">
                <a:latin typeface="Consolas" panose="020B0609020204030204" pitchFamily="49" charset="0"/>
              </a:rPr>
              <a:t>    assert( </a:t>
            </a:r>
            <a:r>
              <a:rPr lang="en-US" sz="1800" dirty="0" err="1" smtClean="0">
                <a:latin typeface="Consolas" panose="020B0609020204030204" pitchFamily="49" charset="0"/>
              </a:rPr>
              <a:t>is_sorted</a:t>
            </a:r>
            <a:r>
              <a:rPr lang="en-US" sz="1800" dirty="0" smtClean="0">
                <a:latin typeface="Consolas" panose="020B0609020204030204" pitchFamily="49" charset="0"/>
              </a:rPr>
              <a:t>( array, capacity ) == capacity );</a:t>
            </a:r>
            <a:endParaRPr lang="en-US" sz="1800" dirty="0">
              <a:latin typeface="Consolas" panose="020B0609020204030204" pitchFamily="49" charset="0"/>
            </a:endParaRPr>
          </a:p>
          <a:p>
            <a:pPr marL="400050" lvl="1" indent="0">
              <a:buNone/>
            </a:pPr>
            <a:r>
              <a:rPr lang="en-US" sz="1800" dirty="0" smtClean="0">
                <a:latin typeface="Consolas" panose="020B0609020204030204" pitchFamily="49" charset="0"/>
              </a:rPr>
              <a:t>}</a:t>
            </a:r>
            <a:endParaRPr lang="en-CA" sz="1800"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99149945"/>
      </p:ext>
    </p:extLst>
  </p:cSld>
  <p:clrMapOvr>
    <a:masterClrMapping/>
  </p:clrMapOvr>
  <mc:AlternateContent xmlns:mc="http://schemas.openxmlformats.org/markup-compatibility/2006">
    <mc:Choice xmlns:p14="http://schemas.microsoft.com/office/powerpoint/2010/main" Requires="p14">
      <p:transition spd="slow" p14:dur="2000" advTm="3807"/>
    </mc:Choice>
    <mc:Fallback>
      <p:transition spd="slow" advTm="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251520" y="1052736"/>
            <a:ext cx="8229600" cy="4525963"/>
          </a:xfrm>
        </p:spPr>
        <p:txBody>
          <a:bodyPr>
            <a:normAutofit lnSpcReduction="10000"/>
          </a:bodyPr>
          <a:lstStyle/>
          <a:p>
            <a:pPr marL="0" indent="0">
              <a:buNone/>
            </a:pPr>
            <a:r>
              <a:rPr lang="en-US" sz="1500" dirty="0" smtClean="0">
                <a:latin typeface="Consolas" panose="020B0609020204030204" pitchFamily="49" charset="0"/>
              </a:rPr>
              <a:t>void </a:t>
            </a:r>
            <a:r>
              <a:rPr lang="en-US" sz="1500" dirty="0" err="1">
                <a:latin typeface="Consolas" panose="020B0609020204030204" pitchFamily="49" charset="0"/>
              </a:rPr>
              <a:t>selection_sort</a:t>
            </a:r>
            <a:r>
              <a:rPr lang="en-US" sz="1500" dirty="0">
                <a:latin typeface="Consolas" panose="020B0609020204030204" pitchFamily="49" charset="0"/>
              </a:rPr>
              <a:t>( double array[],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capacity </a:t>
            </a:r>
            <a:r>
              <a:rPr lang="en-US" sz="1500" dirty="0" smtClean="0">
                <a:latin typeface="Consolas" panose="020B0609020204030204" pitchFamily="49" charset="0"/>
              </a:rPr>
              <a:t>) {</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for (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size_t</a:t>
            </a:r>
            <a:r>
              <a:rPr lang="en-US" sz="1500" dirty="0">
                <a:latin typeface="Consolas" panose="020B0609020204030204" pitchFamily="49" charset="0"/>
              </a:rPr>
              <a:t> </a:t>
            </a:r>
            <a:r>
              <a:rPr lang="en-US" sz="1500" dirty="0" smtClean="0">
                <a:latin typeface="Consolas" panose="020B0609020204030204" pitchFamily="49" charset="0"/>
              </a:rPr>
              <a:t>k{capacity - 1}; k &gt; 0; --k ) {</a:t>
            </a:r>
          </a:p>
          <a:p>
            <a:pPr marL="0" indent="0">
              <a:buNone/>
            </a:pP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size_t</a:t>
            </a:r>
            <a:r>
              <a:rPr lang="en-US" sz="1500" dirty="0" smtClean="0">
                <a:latin typeface="Consolas" panose="020B0609020204030204" pitchFamily="49" charset="0"/>
              </a:rPr>
              <a:t> </a:t>
            </a:r>
            <a:r>
              <a:rPr lang="en-US" sz="1500" dirty="0" err="1" smtClean="0">
                <a:latin typeface="Consolas" panose="020B0609020204030204" pitchFamily="49" charset="0"/>
              </a:rPr>
              <a:t>max_index</a:t>
            </a:r>
            <a:r>
              <a:rPr lang="en-US" sz="1500" dirty="0" smtClean="0">
                <a:latin typeface="Consolas" panose="020B0609020204030204" pitchFamily="49" charset="0"/>
              </a:rPr>
              <a:t>{0};</a:t>
            </a:r>
          </a:p>
          <a:p>
            <a:pPr marL="0" indent="0">
              <a:buNone/>
            </a:pPr>
            <a:endParaRPr lang="en-US" sz="1500" dirty="0" smtClean="0">
              <a:latin typeface="Consolas" panose="020B0609020204030204" pitchFamily="49" charset="0"/>
            </a:endParaRPr>
          </a:p>
          <a:p>
            <a:pPr marL="0" indent="0">
              <a:buNone/>
            </a:pPr>
            <a:r>
              <a:rPr lang="en-US" sz="1500" dirty="0" smtClean="0">
                <a:latin typeface="Consolas" panose="020B0609020204030204" pitchFamily="49" charset="0"/>
              </a:rPr>
              <a:t>        for (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size_t</a:t>
            </a:r>
            <a:r>
              <a:rPr lang="en-US" sz="1500" dirty="0" smtClean="0">
                <a:latin typeface="Consolas" panose="020B0609020204030204" pitchFamily="49" charset="0"/>
              </a:rPr>
              <a:t> j{1}; j &lt;= k; ++j ) {</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if ( array[j] &gt; array[</a:t>
            </a:r>
            <a:r>
              <a:rPr lang="en-US" sz="1500" dirty="0" err="1" smtClean="0">
                <a:latin typeface="Consolas" panose="020B0609020204030204" pitchFamily="49" charset="0"/>
              </a:rPr>
              <a:t>max</a:t>
            </a:r>
            <a:r>
              <a:rPr lang="en-US" sz="1500" dirty="0" err="1">
                <a:latin typeface="Consolas" panose="020B0609020204030204" pitchFamily="49" charset="0"/>
              </a:rPr>
              <a:t>_index</a:t>
            </a:r>
            <a:r>
              <a:rPr lang="en-US" sz="1500" dirty="0" smtClean="0">
                <a:latin typeface="Consolas" panose="020B0609020204030204" pitchFamily="49" charset="0"/>
              </a:rPr>
              <a:t>] ) {</a:t>
            </a:r>
          </a:p>
          <a:p>
            <a:pPr marL="0" indent="0">
              <a:buNone/>
            </a:pPr>
            <a:r>
              <a:rPr lang="en-US" sz="1500" dirty="0">
                <a:latin typeface="Consolas" panose="020B0609020204030204" pitchFamily="49" charset="0"/>
              </a:rPr>
              <a:t> </a:t>
            </a: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a:latin typeface="Consolas" panose="020B0609020204030204" pitchFamily="49" charset="0"/>
              </a:rPr>
              <a:t>max_index</a:t>
            </a:r>
            <a:r>
              <a:rPr lang="en-US" sz="1500" dirty="0">
                <a:latin typeface="Consolas" panose="020B0609020204030204" pitchFamily="49" charset="0"/>
              </a:rPr>
              <a:t> </a:t>
            </a:r>
            <a:r>
              <a:rPr lang="en-US" sz="1500" dirty="0" smtClean="0">
                <a:latin typeface="Consolas" panose="020B0609020204030204" pitchFamily="49" charset="0"/>
              </a:rPr>
              <a:t>= j;</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0" indent="0">
              <a:buNone/>
            </a:pPr>
            <a:r>
              <a:rPr lang="en-US" sz="1500" dirty="0" smtClean="0">
                <a:latin typeface="Consolas" panose="020B0609020204030204" pitchFamily="49" charset="0"/>
              </a:rPr>
              <a:t>        }</a:t>
            </a:r>
          </a:p>
          <a:p>
            <a:pPr marL="0" indent="0">
              <a:buNone/>
            </a:pPr>
            <a:endParaRPr lang="en-US" sz="1500" dirty="0" smtClean="0">
              <a:latin typeface="Consolas" panose="020B0609020204030204" pitchFamily="49" charset="0"/>
            </a:endParaRPr>
          </a:p>
          <a:p>
            <a:pPr marL="0" indent="0">
              <a:buNone/>
            </a:pPr>
            <a:r>
              <a:rPr lang="en-US" sz="1500" dirty="0" smtClean="0">
                <a:latin typeface="Consolas" panose="020B0609020204030204" pitchFamily="49" charset="0"/>
              </a:rPr>
              <a:t>        </a:t>
            </a:r>
            <a:r>
              <a:rPr lang="en-US" sz="1500" dirty="0" smtClean="0">
                <a:latin typeface="Consolas" panose="020B0609020204030204" pitchFamily="49" charset="0"/>
              </a:rPr>
              <a:t>double </a:t>
            </a:r>
            <a:r>
              <a:rPr lang="en-US" sz="1500" dirty="0" err="1">
                <a:latin typeface="Consolas" panose="020B0609020204030204" pitchFamily="49" charset="0"/>
              </a:rPr>
              <a:t>tmp</a:t>
            </a:r>
            <a:r>
              <a:rPr lang="en-US" sz="1500" dirty="0">
                <a:latin typeface="Consolas" panose="020B0609020204030204" pitchFamily="49" charset="0"/>
              </a:rPr>
              <a:t>{array[</a:t>
            </a:r>
            <a:r>
              <a:rPr lang="en-US" sz="1500" dirty="0" err="1">
                <a:latin typeface="Consolas" panose="020B0609020204030204" pitchFamily="49" charset="0"/>
              </a:rPr>
              <a:t>max_index</a:t>
            </a:r>
            <a:r>
              <a:rPr lang="en-US" sz="1500" dirty="0">
                <a:latin typeface="Consolas" panose="020B0609020204030204" pitchFamily="49" charset="0"/>
              </a:rPr>
              <a:t>]};</a:t>
            </a:r>
            <a:endParaRPr lang="en-US" sz="1500" dirty="0" smtClean="0">
              <a:latin typeface="Consolas" panose="020B0609020204030204" pitchFamily="49" charset="0"/>
            </a:endParaRP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array[</a:t>
            </a:r>
            <a:r>
              <a:rPr lang="en-US" sz="1500" dirty="0" err="1" smtClean="0">
                <a:latin typeface="Consolas" panose="020B0609020204030204" pitchFamily="49" charset="0"/>
              </a:rPr>
              <a:t>max_index</a:t>
            </a:r>
            <a:r>
              <a:rPr lang="en-US" sz="1500" dirty="0" smtClean="0">
                <a:latin typeface="Consolas" panose="020B0609020204030204" pitchFamily="49" charset="0"/>
              </a:rPr>
              <a:t>] = array[k];</a:t>
            </a:r>
          </a:p>
          <a:p>
            <a:pPr marL="0" indent="0">
              <a:buNone/>
            </a:pPr>
            <a:r>
              <a:rPr lang="en-US" sz="1500" dirty="0" smtClean="0">
                <a:latin typeface="Consolas" panose="020B0609020204030204" pitchFamily="49" charset="0"/>
              </a:rPr>
              <a:t>        array[k] = </a:t>
            </a:r>
            <a:r>
              <a:rPr lang="en-US" sz="1500" dirty="0" err="1" smtClean="0">
                <a:latin typeface="Consolas" panose="020B0609020204030204" pitchFamily="49" charset="0"/>
              </a:rPr>
              <a:t>tmp</a:t>
            </a:r>
            <a:r>
              <a:rPr lang="en-US" sz="1500" dirty="0" smtClean="0">
                <a:latin typeface="Consolas" panose="020B0609020204030204" pitchFamily="49" charset="0"/>
              </a:rPr>
              <a:t>;</a:t>
            </a:r>
          </a:p>
          <a:p>
            <a:pPr marL="0" indent="0">
              <a:buNone/>
            </a:pPr>
            <a:r>
              <a:rPr lang="en-US" sz="1500" dirty="0" smtClean="0">
                <a:latin typeface="Consolas" panose="020B0609020204030204" pitchFamily="49" charset="0"/>
              </a:rPr>
              <a:t>    }</a:t>
            </a:r>
          </a:p>
          <a:p>
            <a:pPr marL="0" indent="0">
              <a:buNone/>
            </a:pPr>
            <a:r>
              <a:rPr lang="en-US" sz="1500" dirty="0" smtClean="0">
                <a:latin typeface="Consolas" panose="020B0609020204030204" pitchFamily="49" charset="0"/>
              </a:rPr>
              <a:t>}</a:t>
            </a:r>
            <a:endParaRPr lang="en-CA" sz="1500" dirty="0">
              <a:latin typeface="Consolas" panose="020B0609020204030204" pitchFamily="49" charset="0"/>
            </a:endParaRPr>
          </a:p>
        </p:txBody>
      </p:sp>
      <p:sp>
        <p:nvSpPr>
          <p:cNvPr id="4" name="Rectangle 3"/>
          <p:cNvSpPr/>
          <p:nvPr/>
        </p:nvSpPr>
        <p:spPr>
          <a:xfrm>
            <a:off x="2339752" y="4581128"/>
            <a:ext cx="6624736" cy="1708160"/>
          </a:xfrm>
          <a:prstGeom prst="rect">
            <a:avLst/>
          </a:prstGeom>
        </p:spPr>
        <p:txBody>
          <a:bodyPr wrap="square">
            <a:spAutoFit/>
          </a:bodyPr>
          <a:lstStyle/>
          <a:p>
            <a:pPr indent="-57150"/>
            <a:r>
              <a:rPr lang="en-US" sz="1500" dirty="0">
                <a:latin typeface="Consolas" panose="020B0609020204030204" pitchFamily="49" charset="0"/>
              </a:rPr>
              <a:t>void </a:t>
            </a:r>
            <a:r>
              <a:rPr lang="en-US" sz="1500" dirty="0" err="1">
                <a:latin typeface="Consolas" panose="020B0609020204030204" pitchFamily="49" charset="0"/>
              </a:rPr>
              <a:t>selection_sort</a:t>
            </a:r>
            <a:r>
              <a:rPr lang="en-US" sz="1500" dirty="0">
                <a:latin typeface="Consolas" panose="020B0609020204030204" pitchFamily="49" charset="0"/>
              </a:rPr>
              <a:t>( double array[],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capacity ) {</a:t>
            </a:r>
          </a:p>
          <a:p>
            <a:pPr indent="-57150"/>
            <a:r>
              <a:rPr lang="en-US" sz="1500" dirty="0">
                <a:latin typeface="Consolas" panose="020B0609020204030204" pitchFamily="49" charset="0"/>
              </a:rPr>
              <a:t>    for (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size_t</a:t>
            </a:r>
            <a:r>
              <a:rPr lang="en-US" sz="1500" dirty="0">
                <a:latin typeface="Consolas" panose="020B0609020204030204" pitchFamily="49" charset="0"/>
              </a:rPr>
              <a:t> k{capacity - 1}; k &gt; 0; --k ) {</a:t>
            </a:r>
          </a:p>
          <a:p>
            <a:pPr indent="-57150"/>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size_t</a:t>
            </a:r>
            <a:r>
              <a:rPr lang="en-US" sz="1500" dirty="0" smtClean="0">
                <a:latin typeface="Consolas" panose="020B0609020204030204" pitchFamily="49" charset="0"/>
              </a:rPr>
              <a:t> </a:t>
            </a:r>
            <a:r>
              <a:rPr lang="en-US" sz="1500" dirty="0" err="1" smtClean="0">
                <a:latin typeface="Consolas" panose="020B0609020204030204" pitchFamily="49" charset="0"/>
              </a:rPr>
              <a:t>max_index</a:t>
            </a:r>
            <a:r>
              <a:rPr lang="en-US" sz="1500" dirty="0" smtClean="0">
                <a:latin typeface="Consolas" panose="020B0609020204030204" pitchFamily="49" charset="0"/>
              </a:rPr>
              <a:t>{ </a:t>
            </a:r>
            <a:r>
              <a:rPr lang="en-US" sz="1500" dirty="0" err="1" smtClean="0">
                <a:latin typeface="Consolas" panose="020B0609020204030204" pitchFamily="49" charset="0"/>
              </a:rPr>
              <a:t>find_max</a:t>
            </a:r>
            <a:r>
              <a:rPr lang="en-US" sz="1500" dirty="0" smtClean="0">
                <a:latin typeface="Consolas" panose="020B0609020204030204" pitchFamily="49" charset="0"/>
              </a:rPr>
              <a:t>( array, k + 1 ) };</a:t>
            </a:r>
          </a:p>
          <a:p>
            <a:pPr indent="-57150"/>
            <a:endParaRPr lang="en-US" sz="1500" dirty="0">
              <a:latin typeface="Consolas" panose="020B0609020204030204" pitchFamily="49" charset="0"/>
            </a:endParaRPr>
          </a:p>
          <a:p>
            <a:pPr indent="-57150"/>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::swap</a:t>
            </a:r>
            <a:r>
              <a:rPr lang="en-US" sz="1500" dirty="0">
                <a:latin typeface="Consolas" panose="020B0609020204030204" pitchFamily="49" charset="0"/>
              </a:rPr>
              <a:t>( array[</a:t>
            </a:r>
            <a:r>
              <a:rPr lang="en-US" sz="1500" dirty="0" err="1">
                <a:latin typeface="Consolas" panose="020B0609020204030204" pitchFamily="49" charset="0"/>
              </a:rPr>
              <a:t>max_index</a:t>
            </a:r>
            <a:r>
              <a:rPr lang="en-US" sz="1500" dirty="0">
                <a:latin typeface="Consolas" panose="020B0609020204030204" pitchFamily="49" charset="0"/>
              </a:rPr>
              <a:t>], array[k] );</a:t>
            </a:r>
          </a:p>
          <a:p>
            <a:pPr indent="-57150"/>
            <a:r>
              <a:rPr lang="en-US" sz="1500" dirty="0" smtClean="0">
                <a:latin typeface="Consolas" panose="020B0609020204030204" pitchFamily="49" charset="0"/>
              </a:rPr>
              <a:t>    }</a:t>
            </a:r>
            <a:endParaRPr lang="en-US" sz="1500" dirty="0">
              <a:latin typeface="Consolas" panose="020B0609020204030204" pitchFamily="49" charset="0"/>
            </a:endParaRPr>
          </a:p>
          <a:p>
            <a:pPr indent="-57150"/>
            <a:r>
              <a:rPr lang="en-US" sz="1500" dirty="0" smtClean="0">
                <a:latin typeface="Consolas" panose="020B0609020204030204" pitchFamily="49" charset="0"/>
              </a:rPr>
              <a:t>}</a:t>
            </a:r>
            <a:endParaRPr lang="en-CA" sz="1500" dirty="0">
              <a:latin typeface="Consolas" panose="020B0609020204030204" pitchFamily="49" charset="0"/>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12991446"/>
      </p:ext>
    </p:extLst>
  </p:cSld>
  <p:clrMapOvr>
    <a:masterClrMapping/>
  </p:clrMapOvr>
  <mc:AlternateContent xmlns:mc="http://schemas.openxmlformats.org/markup-compatibility/2006">
    <mc:Choice xmlns:p14="http://schemas.microsoft.com/office/powerpoint/2010/main" Requires="p14">
      <p:transition spd="slow" p14:dur="2000" advTm="137226"/>
    </mc:Choice>
    <mc:Fallback>
      <p:transition spd="slow" advTm="13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Implementing the binary search</a:t>
            </a:r>
            <a:endParaRPr lang="en-CA"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We have finished our algorithm; however,</a:t>
            </a:r>
          </a:p>
          <a:p>
            <a:pPr marL="0" indent="0">
              <a:buNone/>
            </a:pPr>
            <a:r>
              <a:rPr lang="en-US" dirty="0"/>
              <a:t>	</a:t>
            </a:r>
            <a:r>
              <a:rPr lang="en-US" dirty="0" smtClean="0"/>
              <a:t>is it possible to make a small incremental improvement?</a:t>
            </a:r>
          </a:p>
          <a:p>
            <a:pPr lvl="1"/>
            <a:r>
              <a:rPr lang="en-US" dirty="0" smtClean="0"/>
              <a:t>With each iteration of the loop:</a:t>
            </a:r>
          </a:p>
          <a:p>
            <a:pPr lvl="2"/>
            <a:r>
              <a:rPr lang="en-US" dirty="0" smtClean="0"/>
              <a:t>We are finding the maximum entry from index </a:t>
            </a:r>
            <a:r>
              <a:rPr lang="en-US" dirty="0" smtClean="0">
                <a:latin typeface="Consolas" panose="020B0609020204030204" pitchFamily="49" charset="0"/>
              </a:rPr>
              <a:t>0</a:t>
            </a:r>
            <a:r>
              <a:rPr lang="en-US" dirty="0" smtClean="0"/>
              <a:t> to index </a:t>
            </a:r>
            <a:r>
              <a:rPr lang="en-US" dirty="0">
                <a:latin typeface="Consolas" panose="020B0609020204030204" pitchFamily="49" charset="0"/>
              </a:rPr>
              <a:t>k</a:t>
            </a:r>
            <a:endParaRPr lang="en-US" dirty="0" smtClean="0">
              <a:latin typeface="Consolas" panose="020B0609020204030204" pitchFamily="49" charset="0"/>
            </a:endParaRPr>
          </a:p>
          <a:p>
            <a:pPr lvl="2"/>
            <a:r>
              <a:rPr lang="en-US" dirty="0" smtClean="0"/>
              <a:t>We swap what is at that index with the entry at index </a:t>
            </a:r>
            <a:r>
              <a:rPr lang="en-US" dirty="0">
                <a:latin typeface="Consolas" panose="020B0609020204030204" pitchFamily="49" charset="0"/>
              </a:rPr>
              <a:t>k</a:t>
            </a:r>
            <a:endParaRPr lang="en-US" dirty="0" smtClean="0"/>
          </a:p>
          <a:p>
            <a:pPr lvl="1"/>
            <a:r>
              <a:rPr lang="en-US" dirty="0" smtClean="0"/>
              <a:t>If the maximum entry is already in the last index,</a:t>
            </a:r>
          </a:p>
          <a:p>
            <a:pPr marL="457200" lvl="1" indent="0">
              <a:buNone/>
            </a:pPr>
            <a:r>
              <a:rPr lang="en-US" dirty="0"/>
              <a:t>	</a:t>
            </a:r>
            <a:r>
              <a:rPr lang="en-US" dirty="0" smtClean="0"/>
              <a:t>do we have to perform a swap?</a:t>
            </a:r>
          </a:p>
          <a:p>
            <a:pPr lvl="1"/>
            <a:r>
              <a:rPr lang="en-US" dirty="0" smtClean="0"/>
              <a:t>How about the following:</a:t>
            </a:r>
          </a:p>
          <a:p>
            <a:pPr lvl="2"/>
            <a:r>
              <a:rPr lang="en-US" dirty="0" smtClean="0"/>
              <a:t>Find the maximum entry from </a:t>
            </a:r>
            <a:r>
              <a:rPr lang="en-US" dirty="0"/>
              <a:t>index </a:t>
            </a:r>
            <a:r>
              <a:rPr lang="en-US" dirty="0">
                <a:latin typeface="Consolas" panose="020B0609020204030204" pitchFamily="49" charset="0"/>
              </a:rPr>
              <a:t>0</a:t>
            </a:r>
            <a:r>
              <a:rPr lang="en-US" dirty="0"/>
              <a:t> to index </a:t>
            </a:r>
            <a:r>
              <a:rPr lang="en-US" dirty="0" smtClean="0">
                <a:latin typeface="Consolas" panose="020B0609020204030204" pitchFamily="49" charset="0"/>
              </a:rPr>
              <a:t>k - 1</a:t>
            </a:r>
            <a:endParaRPr lang="en-US" dirty="0">
              <a:latin typeface="Consolas" panose="020B0609020204030204" pitchFamily="49" charset="0"/>
            </a:endParaRPr>
          </a:p>
          <a:p>
            <a:pPr lvl="2"/>
            <a:r>
              <a:rPr lang="en-US" dirty="0" smtClean="0"/>
              <a:t>If that maximum entry is greater than the entry </a:t>
            </a:r>
            <a:r>
              <a:rPr lang="en-US" dirty="0" smtClean="0">
                <a:latin typeface="Consolas" panose="020B0609020204030204" pitchFamily="49" charset="0"/>
              </a:rPr>
              <a:t>array[k]</a:t>
            </a:r>
            <a:r>
              <a:rPr lang="en-US" dirty="0" smtClean="0"/>
              <a:t>,</a:t>
            </a:r>
          </a:p>
          <a:p>
            <a:pPr marL="914400" lvl="2" indent="0">
              <a:buNone/>
            </a:pPr>
            <a:r>
              <a:rPr lang="en-US" dirty="0"/>
              <a:t>	</a:t>
            </a:r>
            <a:r>
              <a:rPr lang="en-US" dirty="0" smtClean="0"/>
              <a:t>only then swap the two</a:t>
            </a:r>
            <a:endParaRPr lang="en-US" dirty="0">
              <a:latin typeface="Consolas" panose="020B0609020204030204" pitchFamily="49" charset="0"/>
            </a:endParaRPr>
          </a:p>
          <a:p>
            <a:pPr lvl="2"/>
            <a:endParaRPr lang="en-US" dirty="0"/>
          </a:p>
          <a:p>
            <a:pPr lvl="1"/>
            <a:endParaRPr lang="en-US" dirty="0" smtClean="0">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7509641"/>
      </p:ext>
    </p:extLst>
  </p:cSld>
  <p:clrMapOvr>
    <a:masterClrMapping/>
  </p:clrMapOvr>
  <mc:AlternateContent xmlns:mc="http://schemas.openxmlformats.org/markup-compatibility/2006">
    <mc:Choice xmlns:p14="http://schemas.microsoft.com/office/powerpoint/2010/main" Requires="p14">
      <p:transition spd="slow" p14:dur="2000" advTm="101408"/>
    </mc:Choice>
    <mc:Fallback>
      <p:transition spd="slow" advTm="101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This only changes our implementation slightly:</a:t>
            </a:r>
          </a:p>
          <a:p>
            <a:pPr marL="0" indent="0">
              <a:buNone/>
            </a:pPr>
            <a:endParaRPr lang="en-US" dirty="0">
              <a:latin typeface="Consolas" panose="020B0609020204030204" pitchFamily="49" charset="0"/>
            </a:endParaRPr>
          </a:p>
          <a:p>
            <a:pPr marL="400050" lvl="1" indent="0">
              <a:buNone/>
            </a:pPr>
            <a:r>
              <a:rPr lang="en-US" sz="1800" dirty="0">
                <a:latin typeface="Consolas" panose="020B0609020204030204" pitchFamily="49" charset="0"/>
              </a:rPr>
              <a:t>void </a:t>
            </a:r>
            <a:r>
              <a:rPr lang="en-US" sz="1800" dirty="0" err="1">
                <a:latin typeface="Consolas" panose="020B0609020204030204" pitchFamily="49" charset="0"/>
              </a:rPr>
              <a:t>selection_sort</a:t>
            </a:r>
            <a:r>
              <a:rPr lang="en-US" sz="1800" dirty="0">
                <a:latin typeface="Consolas" panose="020B0609020204030204" pitchFamily="49" charset="0"/>
              </a:rPr>
              <a:t>( double array[], </a:t>
            </a:r>
            <a:r>
              <a:rPr lang="en-US" sz="1800" dirty="0" err="1">
                <a:latin typeface="Consolas" panose="020B0609020204030204" pitchFamily="49" charset="0"/>
              </a:rPr>
              <a:t>std</a:t>
            </a:r>
            <a:r>
              <a:rPr lang="en-US" sz="1800" dirty="0">
                <a:latin typeface="Consolas" panose="020B0609020204030204" pitchFamily="49" charset="0"/>
              </a:rPr>
              <a:t>::</a:t>
            </a:r>
            <a:r>
              <a:rPr lang="en-US" sz="1800" dirty="0" err="1">
                <a:latin typeface="Consolas" panose="020B0609020204030204" pitchFamily="49" charset="0"/>
              </a:rPr>
              <a:t>size_t</a:t>
            </a:r>
            <a:r>
              <a:rPr lang="en-US" sz="1800" dirty="0">
                <a:latin typeface="Consolas" panose="020B0609020204030204" pitchFamily="49" charset="0"/>
              </a:rPr>
              <a:t> capacity ) {</a:t>
            </a:r>
          </a:p>
          <a:p>
            <a:pPr marL="400050" lvl="1" indent="0">
              <a:buNone/>
            </a:pPr>
            <a:r>
              <a:rPr lang="en-US" sz="1800" dirty="0" smtClean="0">
                <a:latin typeface="Consolas" panose="020B0609020204030204" pitchFamily="49" charset="0"/>
              </a:rPr>
              <a:t>    for (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k{capacity - 1}; k &gt; 0; --k ) {</a:t>
            </a:r>
          </a:p>
          <a:p>
            <a:pPr marL="400050" lvl="1" indent="0">
              <a:buNone/>
            </a:pPr>
            <a:r>
              <a:rPr lang="en-US" sz="1800" dirty="0" smtClean="0">
                <a:latin typeface="Consolas" panose="020B0609020204030204" pitchFamily="49" charset="0"/>
              </a:rPr>
              <a:t>        // Find the maximum entry between 0 and 'k - 1'</a:t>
            </a:r>
          </a:p>
          <a:p>
            <a:pPr marL="400050" lvl="1" indent="0">
              <a:buNone/>
            </a:pPr>
            <a:r>
              <a:rPr lang="en-US" sz="1800" dirty="0" smtClean="0">
                <a:latin typeface="Consolas" panose="020B0609020204030204" pitchFamily="49" charset="0"/>
              </a:rPr>
              <a:t>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a:t>
            </a:r>
            <a:r>
              <a:rPr lang="en-US" sz="1800" dirty="0" err="1" smtClean="0">
                <a:latin typeface="Consolas" panose="020B0609020204030204" pitchFamily="49" charset="0"/>
              </a:rPr>
              <a:t>max_index</a:t>
            </a:r>
            <a:r>
              <a:rPr lang="en-US" sz="1800" dirty="0" smtClean="0">
                <a:latin typeface="Consolas" panose="020B0609020204030204" pitchFamily="49" charset="0"/>
              </a:rPr>
              <a:t>{ </a:t>
            </a:r>
            <a:r>
              <a:rPr lang="en-US" sz="1800" dirty="0" err="1" smtClean="0">
                <a:latin typeface="Consolas" panose="020B0609020204030204" pitchFamily="49" charset="0"/>
              </a:rPr>
              <a:t>find_max</a:t>
            </a:r>
            <a:r>
              <a:rPr lang="en-US" sz="1800" dirty="0" smtClean="0">
                <a:latin typeface="Consolas" panose="020B0609020204030204" pitchFamily="49" charset="0"/>
              </a:rPr>
              <a:t>( array, k ) };</a:t>
            </a:r>
          </a:p>
          <a:p>
            <a:pPr marL="400050" lvl="1" indent="0">
              <a:buNone/>
            </a:pPr>
            <a:endParaRPr lang="en-US" sz="1800" dirty="0" smtClean="0">
              <a:latin typeface="Consolas" panose="020B0609020204030204" pitchFamily="49" charset="0"/>
            </a:endParaRPr>
          </a:p>
          <a:p>
            <a:pPr marL="800100" lvl="2" indent="0">
              <a:buNone/>
            </a:pPr>
            <a:r>
              <a:rPr lang="en-US" dirty="0" smtClean="0">
                <a:latin typeface="Consolas" panose="020B0609020204030204" pitchFamily="49" charset="0"/>
              </a:rPr>
              <a:t>    // If the largest entry before 'array[k]' is</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greater than the last entry, swap them</a:t>
            </a:r>
          </a:p>
          <a:p>
            <a:pPr marL="800100" lvl="2" indent="0">
              <a:buNone/>
            </a:pPr>
            <a:r>
              <a:rPr lang="en-US" dirty="0" smtClean="0">
                <a:latin typeface="Consolas" panose="020B0609020204030204" pitchFamily="49" charset="0"/>
              </a:rPr>
              <a:t>    if ( array[</a:t>
            </a:r>
            <a:r>
              <a:rPr lang="en-US" dirty="0" err="1" smtClean="0">
                <a:latin typeface="Consolas" panose="020B0609020204030204" pitchFamily="49" charset="0"/>
              </a:rPr>
              <a:t>max_index</a:t>
            </a:r>
            <a:r>
              <a:rPr lang="en-US" dirty="0" smtClean="0">
                <a:latin typeface="Consolas" panose="020B0609020204030204" pitchFamily="49" charset="0"/>
              </a:rPr>
              <a:t>] &gt; array[k] )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::swap</a:t>
            </a:r>
            <a:r>
              <a:rPr lang="en-US" dirty="0">
                <a:latin typeface="Consolas" panose="020B0609020204030204" pitchFamily="49" charset="0"/>
              </a:rPr>
              <a:t>( array[</a:t>
            </a:r>
            <a:r>
              <a:rPr lang="en-US" dirty="0" err="1">
                <a:latin typeface="Consolas" panose="020B0609020204030204" pitchFamily="49" charset="0"/>
              </a:rPr>
              <a:t>max_index</a:t>
            </a:r>
            <a:r>
              <a:rPr lang="en-US" dirty="0">
                <a:latin typeface="Consolas" panose="020B0609020204030204" pitchFamily="49" charset="0"/>
              </a:rPr>
              <a:t>], array[k] </a:t>
            </a:r>
            <a:r>
              <a:rPr lang="en-US" dirty="0" smtClean="0">
                <a:latin typeface="Consolas" panose="020B0609020204030204" pitchFamily="49" charset="0"/>
              </a:rPr>
              <a:t>);</a:t>
            </a:r>
          </a:p>
          <a:p>
            <a:pPr marL="800100" lvl="2"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400050" lvl="1" indent="0">
              <a:buNone/>
            </a:pPr>
            <a:r>
              <a:rPr lang="en-US" sz="1800" dirty="0">
                <a:latin typeface="Consolas" panose="020B0609020204030204" pitchFamily="49" charset="0"/>
              </a:rPr>
              <a:t> </a:t>
            </a:r>
            <a:r>
              <a:rPr lang="en-US" sz="1800" dirty="0" smtClean="0">
                <a:latin typeface="Consolas" panose="020B0609020204030204" pitchFamily="49" charset="0"/>
              </a:rPr>
              <a:t>   }</a:t>
            </a:r>
          </a:p>
          <a:p>
            <a:pPr marL="400050" lvl="1" indent="0">
              <a:buNone/>
            </a:pPr>
            <a:endParaRPr lang="en-US" sz="1800" dirty="0">
              <a:latin typeface="Consolas" panose="020B0609020204030204" pitchFamily="49" charset="0"/>
            </a:endParaRPr>
          </a:p>
          <a:p>
            <a:pPr marL="400050" lvl="1" indent="0">
              <a:buNone/>
            </a:pPr>
            <a:r>
              <a:rPr lang="en-US" sz="1800" dirty="0" smtClean="0">
                <a:latin typeface="Consolas" panose="020B0609020204030204" pitchFamily="49" charset="0"/>
              </a:rPr>
              <a:t>    assert( </a:t>
            </a:r>
            <a:r>
              <a:rPr lang="en-US" sz="1800" dirty="0" err="1" smtClean="0">
                <a:latin typeface="Consolas" panose="020B0609020204030204" pitchFamily="49" charset="0"/>
              </a:rPr>
              <a:t>is_sorted</a:t>
            </a:r>
            <a:r>
              <a:rPr lang="en-US" sz="1800" dirty="0" smtClean="0">
                <a:latin typeface="Consolas" panose="020B0609020204030204" pitchFamily="49" charset="0"/>
              </a:rPr>
              <a:t>( array, capacity ) == capacity );</a:t>
            </a:r>
            <a:endParaRPr lang="en-US" sz="1800" dirty="0">
              <a:latin typeface="Consolas" panose="020B0609020204030204" pitchFamily="49" charset="0"/>
            </a:endParaRPr>
          </a:p>
          <a:p>
            <a:pPr marL="400050" lvl="1" indent="0">
              <a:buNone/>
            </a:pPr>
            <a:r>
              <a:rPr lang="en-US" sz="1800" dirty="0" smtClean="0">
                <a:latin typeface="Consolas" panose="020B0609020204030204" pitchFamily="49" charset="0"/>
              </a:rPr>
              <a:t>}</a:t>
            </a:r>
            <a:endParaRPr lang="en-CA" sz="1800" dirty="0">
              <a:latin typeface="Consolas" panose="020B0609020204030204" pitchFamily="49" charset="0"/>
            </a:endParaRPr>
          </a:p>
        </p:txBody>
      </p:sp>
      <p:sp>
        <p:nvSpPr>
          <p:cNvPr id="6" name="Rounded Rectangle 5"/>
          <p:cNvSpPr/>
          <p:nvPr/>
        </p:nvSpPr>
        <p:spPr>
          <a:xfrm>
            <a:off x="6156177" y="2863380"/>
            <a:ext cx="1728191" cy="3055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ounded Rectangle 6"/>
          <p:cNvSpPr/>
          <p:nvPr/>
        </p:nvSpPr>
        <p:spPr>
          <a:xfrm>
            <a:off x="4730556" y="3168961"/>
            <a:ext cx="2681800" cy="3055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ounded Rectangle 7"/>
          <p:cNvSpPr/>
          <p:nvPr/>
        </p:nvSpPr>
        <p:spPr>
          <a:xfrm>
            <a:off x="1710050" y="3791322"/>
            <a:ext cx="5830300" cy="15076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25715739"/>
      </p:ext>
    </p:extLst>
  </p:cSld>
  <p:clrMapOvr>
    <a:masterClrMapping/>
  </p:clrMapOvr>
  <mc:AlternateContent xmlns:mc="http://schemas.openxmlformats.org/markup-compatibility/2006">
    <mc:Choice xmlns:p14="http://schemas.microsoft.com/office/powerpoint/2010/main" Requires="p14">
      <p:transition spd="slow" p14:dur="2000" advTm="87586"/>
    </mc:Choice>
    <mc:Fallback>
      <p:transition spd="slow" advTm="8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Testing our implementation</a:t>
            </a:r>
            <a:endParaRPr lang="en-CA" dirty="0"/>
          </a:p>
        </p:txBody>
      </p:sp>
      <p:sp>
        <p:nvSpPr>
          <p:cNvPr id="3" name="Content Placeholder 2"/>
          <p:cNvSpPr>
            <a:spLocks noGrp="1"/>
          </p:cNvSpPr>
          <p:nvPr>
            <p:ph idx="1"/>
          </p:nvPr>
        </p:nvSpPr>
        <p:spPr>
          <a:xfrm>
            <a:off x="457200" y="1600200"/>
            <a:ext cx="8470900" cy="4525963"/>
          </a:xfrm>
        </p:spPr>
        <p:txBody>
          <a:bodyPr>
            <a:normAutofit lnSpcReduction="10000"/>
          </a:bodyPr>
          <a:lstStyle/>
          <a:p>
            <a:r>
              <a:rPr lang="en-US" dirty="0" smtClean="0"/>
              <a:t>We should author a test for our implementation:</a:t>
            </a:r>
            <a:endParaRPr lang="en-US" dirty="0" smtClean="0"/>
          </a:p>
          <a:p>
            <a:pPr lvl="1"/>
            <a:r>
              <a:rPr lang="en-US" dirty="0" smtClean="0"/>
              <a:t>How to proceed?</a:t>
            </a:r>
          </a:p>
          <a:p>
            <a:pPr marL="914400" lvl="1" indent="-457200">
              <a:buFont typeface="+mj-lt"/>
              <a:buAutoNum type="arabicPeriod"/>
            </a:pPr>
            <a:r>
              <a:rPr lang="en-US" dirty="0" smtClean="0"/>
              <a:t>Sort an array of capacity 0</a:t>
            </a:r>
            <a:endParaRPr lang="en-US" dirty="0"/>
          </a:p>
          <a:p>
            <a:pPr marL="914400" lvl="1" indent="-457200">
              <a:buFont typeface="+mj-lt"/>
              <a:buAutoNum type="arabicPeriod"/>
            </a:pPr>
            <a:r>
              <a:rPr lang="en-US" dirty="0" smtClean="0"/>
              <a:t>Sort </a:t>
            </a:r>
            <a:r>
              <a:rPr lang="en-US" dirty="0"/>
              <a:t>an array of capacity </a:t>
            </a:r>
            <a:r>
              <a:rPr lang="en-US" dirty="0" smtClean="0"/>
              <a:t>1</a:t>
            </a:r>
            <a:endParaRPr lang="en-US" dirty="0"/>
          </a:p>
          <a:p>
            <a:pPr marL="914400" lvl="1" indent="-457200">
              <a:buFont typeface="+mj-lt"/>
              <a:buAutoNum type="arabicPeriod"/>
            </a:pPr>
            <a:r>
              <a:rPr lang="en-US" dirty="0" smtClean="0"/>
              <a:t>Sort three arrays of capacity 2:</a:t>
            </a:r>
            <a:endParaRPr lang="en-US" dirty="0"/>
          </a:p>
          <a:p>
            <a:pPr marL="914400" lvl="2" indent="0">
              <a:buNone/>
            </a:pPr>
            <a:r>
              <a:rPr lang="en-US" dirty="0">
                <a:latin typeface="Consolas" panose="020B0609020204030204" pitchFamily="49" charset="0"/>
              </a:rPr>
              <a:t> </a:t>
            </a:r>
            <a:r>
              <a:rPr lang="en-US" dirty="0" smtClean="0">
                <a:latin typeface="Consolas" panose="020B0609020204030204" pitchFamily="49" charset="0"/>
              </a:rPr>
              <a:t> {4.5, 7.2}   {8.2, 8.2}   {6.1, -9.0}</a:t>
            </a:r>
            <a:endParaRPr lang="en-US" dirty="0">
              <a:latin typeface="Consolas" panose="020B0609020204030204" pitchFamily="49" charset="0"/>
            </a:endParaRPr>
          </a:p>
          <a:p>
            <a:pPr marL="914400" lvl="1" indent="-457200">
              <a:buFont typeface="+mj-lt"/>
              <a:buAutoNum type="arabicPeriod"/>
            </a:pPr>
            <a:r>
              <a:rPr lang="en-US" dirty="0" smtClean="0"/>
              <a:t>Sort all possible arrays of capacity 3:</a:t>
            </a:r>
            <a:endParaRPr lang="en-US" dirty="0"/>
          </a:p>
          <a:p>
            <a:pPr marL="914400" lvl="2" indent="0">
              <a:buNone/>
            </a:pPr>
            <a:r>
              <a:rPr lang="en-US" dirty="0" smtClean="0">
                <a:solidFill>
                  <a:prstClr val="black"/>
                </a:solidFill>
                <a:latin typeface="Consolas" panose="020B0609020204030204" pitchFamily="49" charset="0"/>
              </a:rPr>
              <a:t>  {0,0,0}</a:t>
            </a:r>
          </a:p>
          <a:p>
            <a:pPr marL="914400" lvl="2" indent="0">
              <a:buNone/>
            </a:pPr>
            <a:r>
              <a:rPr lang="en-US" dirty="0">
                <a:solidFill>
                  <a:prstClr val="black"/>
                </a:solidFill>
                <a:latin typeface="Consolas" panose="020B0609020204030204" pitchFamily="49" charset="0"/>
              </a:rPr>
              <a:t> </a:t>
            </a:r>
            <a:r>
              <a:rPr lang="en-US" dirty="0" smtClean="0">
                <a:solidFill>
                  <a:prstClr val="black"/>
                </a:solidFill>
                <a:latin typeface="Consolas" panose="020B0609020204030204" pitchFamily="49" charset="0"/>
              </a:rPr>
              <a:t> {0,0,1}</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0,1,0} {1,0,0}</a:t>
            </a:r>
            <a:endParaRPr lang="en-US" dirty="0" smtClean="0">
              <a:solidFill>
                <a:prstClr val="black"/>
              </a:solidFill>
              <a:latin typeface="Consolas" panose="020B0609020204030204" pitchFamily="49" charset="0"/>
            </a:endParaRPr>
          </a:p>
          <a:p>
            <a:pPr marL="914400" lvl="2" indent="0">
              <a:buNone/>
            </a:pPr>
            <a:r>
              <a:rPr lang="en-US" dirty="0">
                <a:solidFill>
                  <a:prstClr val="black"/>
                </a:solidFill>
                <a:latin typeface="Consolas" panose="020B0609020204030204" pitchFamily="49" charset="0"/>
              </a:rPr>
              <a:t> </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0,1,1} </a:t>
            </a:r>
            <a:r>
              <a:rPr lang="en-US" dirty="0" smtClean="0">
                <a:solidFill>
                  <a:prstClr val="black"/>
                </a:solidFill>
                <a:latin typeface="Consolas" panose="020B0609020204030204" pitchFamily="49" charset="0"/>
              </a:rPr>
              <a:t>{</a:t>
            </a:r>
            <a:r>
              <a:rPr lang="en-US" dirty="0">
                <a:solidFill>
                  <a:prstClr val="black"/>
                </a:solidFill>
                <a:latin typeface="Consolas" panose="020B0609020204030204" pitchFamily="49" charset="0"/>
              </a:rPr>
              <a:t>1,0,1</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1,1,0}</a:t>
            </a:r>
            <a:endParaRPr lang="en-US" dirty="0" smtClean="0">
              <a:solidFill>
                <a:prstClr val="black"/>
              </a:solidFill>
              <a:latin typeface="Consolas" panose="020B0609020204030204" pitchFamily="49" charset="0"/>
            </a:endParaRPr>
          </a:p>
          <a:p>
            <a:pPr marL="914400" lvl="2" indent="0">
              <a:buNone/>
            </a:pPr>
            <a:r>
              <a:rPr lang="en-US" dirty="0" smtClean="0">
                <a:solidFill>
                  <a:prstClr val="black"/>
                </a:solidFill>
                <a:latin typeface="Consolas" panose="020B0609020204030204" pitchFamily="49" charset="0"/>
              </a:rPr>
              <a:t>  {0,1,2} </a:t>
            </a:r>
            <a:r>
              <a:rPr lang="en-US" dirty="0" smtClean="0">
                <a:solidFill>
                  <a:prstClr val="black"/>
                </a:solidFill>
                <a:latin typeface="Consolas" panose="020B0609020204030204" pitchFamily="49" charset="0"/>
              </a:rPr>
              <a:t>{0,2,1} </a:t>
            </a:r>
            <a:r>
              <a:rPr lang="en-US" dirty="0" smtClean="0">
                <a:solidFill>
                  <a:prstClr val="black"/>
                </a:solidFill>
                <a:latin typeface="Consolas" panose="020B0609020204030204" pitchFamily="49" charset="0"/>
              </a:rPr>
              <a:t>{1,0,2} {1,2,0}</a:t>
            </a:r>
            <a:r>
              <a:rPr lang="en-US" dirty="0" smtClean="0">
                <a:solidFill>
                  <a:prstClr val="black"/>
                </a:solidFill>
                <a:latin typeface="Consolas" panose="020B0609020204030204" pitchFamily="49" charset="0"/>
              </a:rPr>
              <a:t> {2,0,1} {2,1,0} </a:t>
            </a:r>
          </a:p>
          <a:p>
            <a:pPr marL="914400" lvl="1" indent="-457200">
              <a:buFont typeface="+mj-lt"/>
              <a:buAutoNum type="arabicPeriod"/>
            </a:pPr>
            <a:r>
              <a:rPr lang="en-US" dirty="0" smtClean="0"/>
              <a:t>Sort three arrays of capacity 100:</a:t>
            </a:r>
            <a:endParaRPr lang="en-US" dirty="0"/>
          </a:p>
          <a:p>
            <a:pPr marL="914400" lvl="2" indent="0">
              <a:buNone/>
            </a:pPr>
            <a:r>
              <a:rPr lang="en-US" dirty="0">
                <a:solidFill>
                  <a:prstClr val="black"/>
                </a:solidFill>
                <a:latin typeface="Consolas" panose="020B0609020204030204" pitchFamily="49" charset="0"/>
              </a:rPr>
              <a:t>  </a:t>
            </a:r>
            <a:r>
              <a:rPr lang="en-US" dirty="0" smtClean="0">
                <a:solidFill>
                  <a:prstClr val="black"/>
                </a:solidFill>
                <a:latin typeface="Consolas" panose="020B0609020204030204" pitchFamily="49" charset="0"/>
              </a:rPr>
              <a:t>{-7.5, -0.3, 0.0, 1.2, 1.5, 2.70, …, 89.2}</a:t>
            </a:r>
            <a:endParaRPr lang="en-US" dirty="0">
              <a:solidFill>
                <a:prstClr val="black"/>
              </a:solidFill>
              <a:latin typeface="Consolas" panose="020B0609020204030204" pitchFamily="49" charset="0"/>
            </a:endParaRPr>
          </a:p>
          <a:p>
            <a:pPr marL="914400" lvl="2" indent="0">
              <a:buNone/>
            </a:pPr>
            <a:r>
              <a:rPr lang="en-US" dirty="0">
                <a:solidFill>
                  <a:prstClr val="black"/>
                </a:solidFill>
                <a:latin typeface="Consolas" panose="020B0609020204030204" pitchFamily="49" charset="0"/>
              </a:rPr>
              <a:t>  </a:t>
            </a:r>
            <a:r>
              <a:rPr lang="en-US" dirty="0" smtClean="0">
                <a:solidFill>
                  <a:prstClr val="black"/>
                </a:solidFill>
                <a:latin typeface="Consolas" panose="020B0609020204030204" pitchFamily="49" charset="0"/>
              </a:rPr>
              <a:t>{32.5, 29.5, 25.9, 24.8, 24.5, …, -18.3, -18.7}</a:t>
            </a:r>
            <a:endParaRPr lang="en-US" dirty="0">
              <a:solidFill>
                <a:prstClr val="black"/>
              </a:solidFill>
              <a:latin typeface="Consolas" panose="020B0609020204030204" pitchFamily="49" charset="0"/>
            </a:endParaRPr>
          </a:p>
          <a:p>
            <a:pPr marL="914400" lvl="2" indent="0">
              <a:buNone/>
            </a:pPr>
            <a:r>
              <a:rPr lang="en-US" dirty="0">
                <a:solidFill>
                  <a:prstClr val="black"/>
                </a:solidFill>
                <a:latin typeface="Consolas" panose="020B0609020204030204" pitchFamily="49" charset="0"/>
              </a:rPr>
              <a:t>  </a:t>
            </a:r>
            <a:r>
              <a:rPr lang="en-US" dirty="0" smtClean="0">
                <a:solidFill>
                  <a:prstClr val="black"/>
                </a:solidFill>
                <a:latin typeface="Consolas" panose="020B0609020204030204" pitchFamily="49" charset="0"/>
              </a:rPr>
              <a:t>{5.7, 19.3, -18.2, 24.9, 58.2, 16.8, …, 35.2}</a:t>
            </a:r>
            <a:endParaRPr lang="en-US" dirty="0">
              <a:solidFill>
                <a:prstClr val="black"/>
              </a:solidFill>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6680010"/>
      </p:ext>
    </p:extLst>
  </p:cSld>
  <p:clrMapOvr>
    <a:masterClrMapping/>
  </p:clrMapOvr>
  <mc:AlternateContent xmlns:mc="http://schemas.openxmlformats.org/markup-compatibility/2006">
    <mc:Choice xmlns:p14="http://schemas.microsoft.com/office/powerpoint/2010/main" Requires="p14">
      <p:transition spd="slow" p14:dur="2000" advTm="130526"/>
    </mc:Choice>
    <mc:Fallback>
      <p:transition spd="slow" advTm="13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work is involved?</a:t>
            </a:r>
            <a:endParaRPr lang="en-CA" dirty="0"/>
          </a:p>
        </p:txBody>
      </p:sp>
      <p:sp>
        <p:nvSpPr>
          <p:cNvPr id="3" name="Content Placeholder 2"/>
          <p:cNvSpPr>
            <a:spLocks noGrp="1"/>
          </p:cNvSpPr>
          <p:nvPr>
            <p:ph idx="1"/>
          </p:nvPr>
        </p:nvSpPr>
        <p:spPr/>
        <p:txBody>
          <a:bodyPr/>
          <a:lstStyle/>
          <a:p>
            <a:r>
              <a:rPr lang="en-US" dirty="0" smtClean="0"/>
              <a:t>You will note that the algorithm takes the exact same number of steps no matter what the array looks like</a:t>
            </a:r>
          </a:p>
          <a:p>
            <a:pPr lvl="1"/>
            <a:r>
              <a:rPr lang="en-US" dirty="0" smtClean="0">
                <a:latin typeface="Times New Roman" panose="02020603050405020304" pitchFamily="18" charset="0"/>
                <a:cs typeface="Times New Roman" panose="02020603050405020304" pitchFamily="18" charset="0"/>
              </a:rPr>
              <a:t>In your algorithms and data structures course,</a:t>
            </a:r>
          </a:p>
          <a:p>
            <a:pPr marL="457200" lvl="1"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you will see that the run time can be calculated by counting the number 	of statements that are executed</a:t>
            </a:r>
          </a:p>
          <a:p>
            <a:pPr lvl="1"/>
            <a:r>
              <a:rPr lang="en-US" dirty="0" smtClean="0">
                <a:latin typeface="Times New Roman" panose="02020603050405020304" pitchFamily="18" charset="0"/>
                <a:cs typeface="Times New Roman" panose="02020603050405020304" pitchFamily="18" charset="0"/>
              </a:rPr>
              <a:t>In this case, if the capacity is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it is approximately a scalar multiple of:</a:t>
            </a:r>
          </a:p>
          <a:p>
            <a:pPr marL="457200" lvl="1" indent="0">
              <a:buNone/>
            </a:pPr>
            <a:endParaRPr lang="en-US" dirty="0" smtClean="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1) +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2) + (</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2</a:t>
            </a:r>
            <a:r>
              <a:rPr lang="en-US" dirty="0" smtClean="0">
                <a:latin typeface="Times New Roman" panose="02020603050405020304" pitchFamily="18" charset="0"/>
                <a:cs typeface="Times New Roman" panose="02020603050405020304" pitchFamily="18" charset="0"/>
              </a:rPr>
              <a:t>) +  … + 3 + 2 + 1 </a:t>
            </a:r>
            <a:endParaRPr lang="en-US" dirty="0">
              <a:latin typeface="Times New Roman" panose="02020603050405020304" pitchFamily="18" charset="0"/>
              <a:cs typeface="Times New Roman" panose="02020603050405020304" pitchFamily="18" charset="0"/>
            </a:endParaRPr>
          </a:p>
          <a:p>
            <a:pPr marL="457200" lvl="1" indent="0">
              <a:buNone/>
            </a:pPr>
            <a:endParaRPr lang="en-US" dirty="0" smtClean="0">
              <a:latin typeface="Times New Roman" panose="02020603050405020304" pitchFamily="18" charset="0"/>
              <a:cs typeface="Times New Roman" panose="02020603050405020304" pitchFamily="18" charset="0"/>
            </a:endParaRPr>
          </a:p>
          <a:p>
            <a:pPr lvl="0"/>
            <a:r>
              <a:rPr lang="en-US" dirty="0" smtClean="0">
                <a:solidFill>
                  <a:prstClr val="black"/>
                </a:solidFill>
              </a:rPr>
              <a:t>This implementation has one benefit over all other such algorithms</a:t>
            </a:r>
          </a:p>
          <a:p>
            <a:pPr lvl="1"/>
            <a:r>
              <a:rPr lang="en-US" dirty="0" smtClean="0">
                <a:solidFill>
                  <a:prstClr val="black"/>
                </a:solidFill>
              </a:rPr>
              <a:t>It has the minimum number of changes to entries of the array</a:t>
            </a:r>
          </a:p>
          <a:p>
            <a:pPr lvl="1"/>
            <a:r>
              <a:rPr lang="en-US" dirty="0" smtClean="0">
                <a:solidFill>
                  <a:prstClr val="black"/>
                </a:solidFill>
              </a:rPr>
              <a:t>In our second implementation, if the array is sorted,</a:t>
            </a:r>
          </a:p>
          <a:p>
            <a:pPr marL="457200" lvl="1" indent="0">
              <a:buNone/>
            </a:pPr>
            <a:r>
              <a:rPr lang="en-US" dirty="0">
                <a:solidFill>
                  <a:prstClr val="black"/>
                </a:solidFill>
              </a:rPr>
              <a:t>	</a:t>
            </a:r>
            <a:r>
              <a:rPr lang="en-US" dirty="0" smtClean="0">
                <a:solidFill>
                  <a:prstClr val="black"/>
                </a:solidFill>
              </a:rPr>
              <a:t>no changes are made to the array</a:t>
            </a:r>
            <a:endParaRPr lang="en-US" dirty="0">
              <a:solidFill>
                <a:prstClr val="black"/>
              </a:solidFill>
            </a:endParaRPr>
          </a:p>
          <a:p>
            <a:pPr marL="457200" lvl="1" indent="0">
              <a:buNone/>
            </a:pPr>
            <a:endParaRPr lang="en-US"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901589018"/>
              </p:ext>
            </p:extLst>
          </p:nvPr>
        </p:nvGraphicFramePr>
        <p:xfrm>
          <a:off x="6012160" y="3757613"/>
          <a:ext cx="1101725" cy="698500"/>
        </p:xfrm>
        <a:graphic>
          <a:graphicData uri="http://schemas.openxmlformats.org/presentationml/2006/ole">
            <mc:AlternateContent xmlns:mc="http://schemas.openxmlformats.org/markup-compatibility/2006">
              <mc:Choice xmlns:v="urn:schemas-microsoft-com:vml" Requires="v">
                <p:oleObj spid="_x0000_s1029" name="Equation" r:id="rId6" imgW="622080" imgH="393480" progId="Equation.DSMT4">
                  <p:embed/>
                </p:oleObj>
              </mc:Choice>
              <mc:Fallback>
                <p:oleObj name="Equation" r:id="rId6" imgW="622080" imgH="393480" progId="Equation.DSMT4">
                  <p:embed/>
                  <p:pic>
                    <p:nvPicPr>
                      <p:cNvPr id="0" name=""/>
                      <p:cNvPicPr/>
                      <p:nvPr/>
                    </p:nvPicPr>
                    <p:blipFill>
                      <a:blip r:embed="rId7"/>
                      <a:stretch>
                        <a:fillRect/>
                      </a:stretch>
                    </p:blipFill>
                    <p:spPr>
                      <a:xfrm>
                        <a:off x="6012160" y="3757613"/>
                        <a:ext cx="1101725" cy="698500"/>
                      </a:xfrm>
                      <a:prstGeom prst="rect">
                        <a:avLst/>
                      </a:prstGeom>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944913064"/>
      </p:ext>
    </p:extLst>
  </p:cSld>
  <p:clrMapOvr>
    <a:masterClrMapping/>
  </p:clrMapOvr>
  <mc:AlternateContent xmlns:mc="http://schemas.openxmlformats.org/markup-compatibility/2006">
    <mc:Choice xmlns:p14="http://schemas.microsoft.com/office/powerpoint/2010/main" Requires="p14">
      <p:transition spd="slow" p14:dur="2000" advTm="126926"/>
    </mc:Choice>
    <mc:Fallback>
      <p:transition spd="slow" advTm="12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lgn="l"/>
            <a:r>
              <a:rPr lang="en-CA" dirty="0" smtClean="0"/>
              <a:t>Following this </a:t>
            </a:r>
            <a:r>
              <a:rPr lang="en-CA" dirty="0"/>
              <a:t>presentation</a:t>
            </a:r>
            <a:r>
              <a:rPr lang="en-CA" dirty="0" smtClean="0"/>
              <a:t>, you now:</a:t>
            </a:r>
            <a:endParaRPr lang="en-CA" dirty="0"/>
          </a:p>
          <a:p>
            <a:pPr lvl="1" algn="l"/>
            <a:r>
              <a:rPr lang="en-CA" dirty="0" smtClean="0"/>
              <a:t>Understand how to implement </a:t>
            </a:r>
            <a:r>
              <a:rPr lang="en-CA" dirty="0" smtClean="0"/>
              <a:t>a selection sort</a:t>
            </a:r>
            <a:endParaRPr lang="en-CA" dirty="0"/>
          </a:p>
          <a:p>
            <a:pPr lvl="1" algn="l"/>
            <a:r>
              <a:rPr lang="en-US" dirty="0" smtClean="0"/>
              <a:t>Know that it is better to create helper functions that perform common tasks</a:t>
            </a:r>
          </a:p>
          <a:p>
            <a:pPr lvl="2" algn="l"/>
            <a:r>
              <a:rPr lang="en-US" dirty="0" smtClean="0"/>
              <a:t>In this case, finding the maximum entry and swapping two values</a:t>
            </a:r>
            <a:endParaRPr lang="en-CA" dirty="0" smtClean="0">
              <a:latin typeface="Consolas" panose="020B0609020204030204" pitchFamily="49" charset="0"/>
            </a:endParaRPr>
          </a:p>
          <a:p>
            <a:pPr lvl="1" algn="l"/>
            <a:r>
              <a:rPr lang="en-US" dirty="0" smtClean="0"/>
              <a:t>Are aware that smaller changes can have benefits to the implementation</a:t>
            </a:r>
            <a:endParaRPr lang="en-US" dirty="0" smtClean="0"/>
          </a:p>
          <a:p>
            <a:pPr lvl="1" algn="l"/>
            <a:r>
              <a:rPr lang="en-US" dirty="0" smtClean="0"/>
              <a:t>Have seen a reasonable set of tests for a sorting algorithm</a:t>
            </a:r>
          </a:p>
          <a:p>
            <a:pPr lvl="1" algn="l"/>
            <a:r>
              <a:rPr lang="en-US" dirty="0" smtClean="0"/>
              <a:t>Have an overview of the idea of execution and one benefit of this algorithm</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415"/>
    </mc:Choice>
    <mc:Fallback>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a:t>
            </a:r>
            <a:r>
              <a:rPr lang="en-CA" dirty="0" smtClean="0"/>
              <a:t>a selection-sort algorithm to sort an array</a:t>
            </a:r>
            <a:endParaRPr lang="en-CA" dirty="0" smtClean="0"/>
          </a:p>
          <a:p>
            <a:pPr lvl="1"/>
            <a:r>
              <a:rPr lang="en-US" dirty="0" smtClean="0"/>
              <a:t>Consider a straight-forward implementation</a:t>
            </a:r>
            <a:endParaRPr lang="en-US" dirty="0" smtClean="0"/>
          </a:p>
          <a:p>
            <a:pPr lvl="1"/>
            <a:r>
              <a:rPr lang="en-US" dirty="0" smtClean="0"/>
              <a:t>Observe that it makes more sense to use </a:t>
            </a:r>
            <a:r>
              <a:rPr lang="en-US" i="1" dirty="0" smtClean="0"/>
              <a:t>helper functions</a:t>
            </a:r>
            <a:endParaRPr lang="en-US" i="1" dirty="0" smtClean="0"/>
          </a:p>
          <a:p>
            <a:pPr lvl="1"/>
            <a:r>
              <a:rPr lang="en-US" dirty="0" smtClean="0"/>
              <a:t>Make a simple modification that improves its function</a:t>
            </a:r>
          </a:p>
          <a:p>
            <a:pPr lvl="1"/>
            <a:r>
              <a:rPr lang="en-US" dirty="0" smtClean="0"/>
              <a:t>Consider the appropriate tests for this algorithm</a:t>
            </a:r>
          </a:p>
          <a:p>
            <a:pPr lvl="1"/>
            <a:r>
              <a:rPr lang="en-US" dirty="0" smtClean="0"/>
              <a:t>Briefly describe the execution time and benefits of this algorithm</a:t>
            </a:r>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9093"/>
    </mc:Choice>
    <mc:Fallback>
      <p:transition spd="slow" advTm="49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t>https://en.wikipedia.org/wiki/Selection_sort</a:t>
            </a:r>
            <a:endParaRPr lang="en-CA" sz="1800" dirty="0" smtClean="0"/>
          </a:p>
          <a:p>
            <a:pPr marL="0" indent="0">
              <a:buNone/>
            </a:pPr>
            <a:r>
              <a:rPr lang="en-CA" sz="1800" dirty="0" smtClean="0"/>
              <a:t>[2]	Dictionary of Algorithms and Data Structures (</a:t>
            </a:r>
            <a:r>
              <a:rPr lang="en-CA" sz="1800" cap="small" dirty="0" smtClean="0"/>
              <a:t>dads</a:t>
            </a:r>
            <a:r>
              <a:rPr lang="en-CA" sz="1800" dirty="0" smtClean="0"/>
              <a:t>)</a:t>
            </a:r>
          </a:p>
          <a:p>
            <a:pPr marL="0" indent="0">
              <a:buNone/>
            </a:pPr>
            <a:r>
              <a:rPr lang="en-CA" sz="1800" dirty="0"/>
              <a:t>	</a:t>
            </a:r>
            <a:r>
              <a:rPr lang="en-CA" sz="1800" dirty="0"/>
              <a:t>https://xlinux.nist.gov/dads/HTML/selectionSort.html</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55"/>
    </mc:Choice>
    <mc:Fallback xmlns="">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Suppose you start with an unsorted array of values</a:t>
            </a:r>
          </a:p>
          <a:p>
            <a:pPr lvl="1"/>
            <a:r>
              <a:rPr lang="en-US" dirty="0" smtClean="0"/>
              <a:t>How can you rearrange the entries so that they are sorted?</a:t>
            </a:r>
            <a:endParaRPr lang="en-CA" dirty="0" smtClean="0"/>
          </a:p>
          <a:p>
            <a:pPr lvl="1"/>
            <a:endParaRPr lang="en-CA" dirty="0" smtClean="0"/>
          </a:p>
          <a:p>
            <a:r>
              <a:rPr lang="en-US" dirty="0" smtClean="0"/>
              <a:t>Selection sort describes an algorithm that takes an unsorted array,</a:t>
            </a:r>
          </a:p>
          <a:p>
            <a:pPr marL="0" indent="0">
              <a:buNone/>
            </a:pPr>
            <a:r>
              <a:rPr lang="en-US" dirty="0"/>
              <a:t>	</a:t>
            </a:r>
            <a:r>
              <a:rPr lang="en-US" dirty="0" smtClean="0"/>
              <a:t>and after a fixed number of steps,</a:t>
            </a:r>
          </a:p>
          <a:p>
            <a:pPr marL="0" indent="0">
              <a:buNone/>
            </a:pPr>
            <a:r>
              <a:rPr lang="en-US" dirty="0"/>
              <a:t>	</a:t>
            </a:r>
            <a:r>
              <a:rPr lang="en-US" dirty="0" smtClean="0"/>
              <a:t>rearranges the entries so tha</a:t>
            </a:r>
            <a:r>
              <a:rPr lang="en-US" dirty="0" smtClean="0"/>
              <a:t>t they are sorted</a:t>
            </a:r>
            <a:endParaRPr lang="en-CA"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42694"/>
    </mc:Choice>
    <mc:Fallback>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As with linear search and binary search,</a:t>
            </a:r>
          </a:p>
          <a:p>
            <a:pPr marL="0" indent="0">
              <a:buNone/>
            </a:pPr>
            <a:r>
              <a:rPr lang="en-US" dirty="0"/>
              <a:t>	</a:t>
            </a:r>
            <a:r>
              <a:rPr lang="en-US" dirty="0" smtClean="0"/>
              <a:t>selection sort can be described independent of</a:t>
            </a:r>
          </a:p>
          <a:p>
            <a:pPr marL="0" indent="0">
              <a:buNone/>
            </a:pPr>
            <a:r>
              <a:rPr lang="en-US" dirty="0" smtClean="0"/>
              <a:t>	any programming language</a:t>
            </a:r>
            <a:endParaRPr lang="en-CA" dirty="0" smtClean="0"/>
          </a:p>
          <a:p>
            <a:pPr lvl="1"/>
            <a:endParaRPr lang="en-CA" dirty="0" smtClean="0"/>
          </a:p>
          <a:p>
            <a:pPr lvl="1"/>
            <a:r>
              <a:rPr lang="en-US" dirty="0" smtClean="0"/>
              <a:t>Given an array of </a:t>
            </a:r>
            <a:r>
              <a:rPr lang="en-US" i="1" dirty="0" smtClean="0"/>
              <a:t>N</a:t>
            </a:r>
            <a:r>
              <a:rPr lang="en-US" dirty="0" smtClean="0"/>
              <a:t> entries,</a:t>
            </a:r>
          </a:p>
          <a:p>
            <a:pPr lvl="2"/>
            <a:r>
              <a:rPr lang="en-US" dirty="0" smtClean="0"/>
              <a:t>Find the largest of the first </a:t>
            </a:r>
            <a:r>
              <a:rPr lang="en-US" i="1" dirty="0" smtClean="0"/>
              <a:t>N</a:t>
            </a:r>
            <a:r>
              <a:rPr lang="en-US" dirty="0" smtClean="0"/>
              <a:t> entries, and swap it with the last entry</a:t>
            </a:r>
          </a:p>
          <a:p>
            <a:pPr lvl="2"/>
            <a:r>
              <a:rPr lang="en-US" dirty="0"/>
              <a:t>Find the largest of the first </a:t>
            </a:r>
            <a:r>
              <a:rPr lang="en-US" i="1" dirty="0" smtClean="0"/>
              <a:t>N</a:t>
            </a:r>
            <a:r>
              <a:rPr lang="en-US" dirty="0" smtClean="0"/>
              <a:t> – 1 entries,</a:t>
            </a:r>
          </a:p>
          <a:p>
            <a:pPr marL="914400" lvl="2" indent="0">
              <a:buNone/>
            </a:pPr>
            <a:r>
              <a:rPr lang="en-US" dirty="0"/>
              <a:t>	</a:t>
            </a:r>
            <a:r>
              <a:rPr lang="en-US" dirty="0" smtClean="0"/>
              <a:t>and </a:t>
            </a:r>
            <a:r>
              <a:rPr lang="en-US" dirty="0"/>
              <a:t>swap it with the </a:t>
            </a:r>
            <a:r>
              <a:rPr lang="en-US" dirty="0" smtClean="0"/>
              <a:t>second-last </a:t>
            </a:r>
            <a:r>
              <a:rPr lang="en-US" dirty="0"/>
              <a:t>entry</a:t>
            </a:r>
          </a:p>
          <a:p>
            <a:pPr lvl="2"/>
            <a:r>
              <a:rPr lang="en-US" dirty="0"/>
              <a:t>Find the largest of the first </a:t>
            </a:r>
            <a:r>
              <a:rPr lang="en-US" i="1" dirty="0"/>
              <a:t>N</a:t>
            </a:r>
            <a:r>
              <a:rPr lang="en-US" dirty="0"/>
              <a:t> – </a:t>
            </a:r>
            <a:r>
              <a:rPr lang="en-US" dirty="0" smtClean="0"/>
              <a:t>2 </a:t>
            </a:r>
            <a:r>
              <a:rPr lang="en-US" dirty="0"/>
              <a:t>entries,</a:t>
            </a:r>
          </a:p>
          <a:p>
            <a:pPr marL="914400" lvl="2" indent="0">
              <a:buNone/>
            </a:pPr>
            <a:r>
              <a:rPr lang="en-US" dirty="0"/>
              <a:t>	and swap it with the </a:t>
            </a:r>
            <a:r>
              <a:rPr lang="en-US" dirty="0" smtClean="0"/>
              <a:t>third-last entry</a:t>
            </a:r>
          </a:p>
          <a:p>
            <a:pPr marL="457200" lvl="1" indent="0">
              <a:buNone/>
            </a:pPr>
            <a:r>
              <a:rPr lang="en-US" dirty="0" smtClean="0"/>
              <a:t>       and so on, until you are finding the largest of only one entry</a:t>
            </a:r>
          </a:p>
          <a:p>
            <a:pPr marL="914400" lvl="2" indent="0">
              <a:buNone/>
            </a:pPr>
            <a:endParaRPr lang="en-US" dirty="0"/>
          </a:p>
          <a:p>
            <a:pPr lvl="2"/>
            <a:endParaRPr lang="en-CA" dirty="0"/>
          </a:p>
          <a:p>
            <a:pPr lvl="2"/>
            <a:endParaRPr lang="en-CA" dirty="0" smtClean="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76982665"/>
      </p:ext>
    </p:extLst>
  </p:cSld>
  <p:clrMapOvr>
    <a:masterClrMapping/>
  </p:clrMapOvr>
  <mc:AlternateContent xmlns:mc="http://schemas.openxmlformats.org/markup-compatibility/2006">
    <mc:Choice xmlns:p14="http://schemas.microsoft.com/office/powerpoint/2010/main" Requires="p14">
      <p:transition spd="slow" p14:dur="2000" advTm="82564"/>
    </mc:Choice>
    <mc:Fallback>
      <p:transition spd="slow" advTm="82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To implement this in C++, we will use the function declaration</a:t>
            </a:r>
          </a:p>
          <a:p>
            <a:pPr marL="0" indent="0">
              <a:buNone/>
            </a:pPr>
            <a:r>
              <a:rPr lang="en-US" sz="1800" dirty="0" smtClean="0">
                <a:latin typeface="Consolas" panose="020B0609020204030204" pitchFamily="49" charset="0"/>
              </a:rPr>
              <a:t>    void </a:t>
            </a:r>
            <a:r>
              <a:rPr lang="en-US" sz="1800" dirty="0" err="1" smtClean="0">
                <a:latin typeface="Consolas" panose="020B0609020204030204" pitchFamily="49" charset="0"/>
              </a:rPr>
              <a:t>selection_sort</a:t>
            </a:r>
            <a:r>
              <a:rPr lang="en-US" sz="1800" dirty="0" smtClean="0">
                <a:latin typeface="Consolas" panose="020B0609020204030204" pitchFamily="49" charset="0"/>
              </a:rPr>
              <a:t>( double array[], </a:t>
            </a:r>
            <a:r>
              <a:rPr lang="en-US" sz="1800" dirty="0" err="1" smtClean="0">
                <a:latin typeface="Consolas" panose="020B0609020204030204" pitchFamily="49" charset="0"/>
              </a:rPr>
              <a:t>std</a:t>
            </a:r>
            <a:r>
              <a:rPr lang="en-US" sz="1800" dirty="0" smtClean="0">
                <a:latin typeface="Consolas" panose="020B0609020204030204" pitchFamily="49" charset="0"/>
              </a:rPr>
              <a:t>::</a:t>
            </a:r>
            <a:r>
              <a:rPr lang="en-US" sz="1800" dirty="0" err="1" smtClean="0">
                <a:latin typeface="Consolas" panose="020B0609020204030204" pitchFamily="49" charset="0"/>
              </a:rPr>
              <a:t>size_t</a:t>
            </a:r>
            <a:r>
              <a:rPr lang="en-US" sz="1800" dirty="0" smtClean="0">
                <a:latin typeface="Consolas" panose="020B0609020204030204" pitchFamily="49" charset="0"/>
              </a:rPr>
              <a:t> capacity );</a:t>
            </a:r>
          </a:p>
          <a:p>
            <a:pPr marL="0" indent="0">
              <a:buNone/>
            </a:pPr>
            <a:endParaRPr lang="en-US" sz="1800" dirty="0">
              <a:latin typeface="Consolas" panose="020B0609020204030204" pitchFamily="49" charset="0"/>
            </a:endParaRPr>
          </a:p>
          <a:p>
            <a:pPr marL="0" indent="0">
              <a:buNone/>
            </a:pPr>
            <a:endParaRPr lang="en-US" sz="1800" dirty="0" smtClean="0">
              <a:latin typeface="Consolas" panose="020B0609020204030204" pitchFamily="49" charset="0"/>
            </a:endParaRPr>
          </a:p>
          <a:p>
            <a:pPr lvl="1"/>
            <a:r>
              <a:rPr lang="en-US" dirty="0" smtClean="0"/>
              <a:t>Remember that when you call a function with an array,</a:t>
            </a:r>
          </a:p>
          <a:p>
            <a:pPr marL="457200" lvl="1" indent="0">
              <a:buNone/>
            </a:pPr>
            <a:r>
              <a:rPr lang="en-US" dirty="0"/>
              <a:t>	</a:t>
            </a:r>
            <a:r>
              <a:rPr lang="en-US" dirty="0" smtClean="0"/>
              <a:t>it is the address that is passed,</a:t>
            </a:r>
          </a:p>
          <a:p>
            <a:pPr marL="457200" lvl="1" indent="0">
              <a:buNone/>
            </a:pPr>
            <a:r>
              <a:rPr lang="en-US" dirty="0"/>
              <a:t>	</a:t>
            </a:r>
            <a:r>
              <a:rPr lang="en-US" dirty="0" smtClean="0"/>
              <a:t>so any change to the array entries changes the original array, too</a:t>
            </a:r>
            <a:endParaRPr lang="en-CA" sz="18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82180176"/>
      </p:ext>
    </p:extLst>
  </p:cSld>
  <p:clrMapOvr>
    <a:masterClrMapping/>
  </p:clrMapOvr>
  <mc:AlternateContent xmlns:mc="http://schemas.openxmlformats.org/markup-compatibility/2006">
    <mc:Choice xmlns:p14="http://schemas.microsoft.com/office/powerpoint/2010/main" Requires="p14">
      <p:transition spd="slow" p14:dur="2000" advTm="60284"/>
    </mc:Choice>
    <mc:Fallback>
      <p:transition spd="slow" advTm="6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Thus, suppose you were to sort an array of capacity </a:t>
            </a:r>
            <a:r>
              <a:rPr lang="en-US" dirty="0" smtClean="0">
                <a:latin typeface="Consolas" panose="020B0609020204030204" pitchFamily="49" charset="0"/>
              </a:rPr>
              <a:t>10</a:t>
            </a:r>
            <a:r>
              <a:rPr lang="en-US" dirty="0" smtClean="0"/>
              <a:t>:</a:t>
            </a:r>
            <a:endParaRPr lang="en-CA" dirty="0" smtClean="0"/>
          </a:p>
          <a:p>
            <a:pPr lvl="1"/>
            <a:r>
              <a:rPr lang="en-US" dirty="0" smtClean="0"/>
              <a:t>On the first iteration, you would find the largest entry between indices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9</a:t>
            </a:r>
            <a:r>
              <a:rPr lang="en-US" dirty="0" smtClean="0"/>
              <a:t> inclusive, and swap that entry with entry </a:t>
            </a:r>
            <a:r>
              <a:rPr lang="en-US" dirty="0" smtClean="0">
                <a:latin typeface="Consolas" panose="020B0609020204030204" pitchFamily="49" charset="0"/>
              </a:rPr>
              <a:t>9</a:t>
            </a:r>
          </a:p>
          <a:p>
            <a:pPr lvl="1"/>
            <a:r>
              <a:rPr lang="en-US" dirty="0" smtClean="0"/>
              <a:t>You would proceed as follows</a:t>
            </a:r>
          </a:p>
          <a:p>
            <a:pPr marL="457200" lvl="1" indent="0">
              <a:buNone/>
            </a:pPr>
            <a:endParaRPr lang="en-US" dirty="0" smtClean="0"/>
          </a:p>
          <a:p>
            <a:pPr marL="457200" lvl="1" indent="0">
              <a:buNone/>
            </a:pPr>
            <a:endParaRPr lang="en-US" dirty="0" smtClean="0"/>
          </a:p>
          <a:p>
            <a:pPr marL="457200" lvl="1" indent="0">
              <a:buNone/>
            </a:pPr>
            <a:endParaRPr lang="en-US" dirty="0"/>
          </a:p>
          <a:p>
            <a:pPr marL="457200" lvl="1" indent="0">
              <a:buNone/>
            </a:pPr>
            <a:r>
              <a:rPr lang="en-US" dirty="0">
                <a:latin typeface="Consolas" panose="020B0609020204030204" pitchFamily="49" charset="0"/>
              </a:rPr>
              <a:t>	</a:t>
            </a:r>
            <a:r>
              <a:rPr lang="en-US" dirty="0" smtClean="0">
                <a:latin typeface="Consolas" panose="020B0609020204030204" pitchFamily="49" charset="0"/>
              </a:rPr>
              <a:t>		0          9          9</a:t>
            </a:r>
          </a:p>
          <a:p>
            <a:pPr marL="457200" lvl="1" indent="0">
              <a:buNone/>
            </a:pP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	0          8          8</a:t>
            </a:r>
          </a:p>
          <a:p>
            <a:pPr marL="457200" lvl="1" indent="0">
              <a:buNone/>
            </a:pP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	0          7          7</a:t>
            </a:r>
          </a:p>
          <a:p>
            <a:pPr marL="457200" lvl="1" indent="0">
              <a:buNone/>
            </a:pP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	0          6          6</a:t>
            </a:r>
          </a:p>
          <a:p>
            <a:pPr marL="457200" lvl="1" indent="0">
              <a:buNone/>
            </a:pPr>
            <a:r>
              <a:rPr lang="en-US" dirty="0" smtClean="0">
                <a:latin typeface="Consolas" panose="020B0609020204030204" pitchFamily="49" charset="0"/>
              </a:rPr>
              <a:t>			0          5          5</a:t>
            </a:r>
            <a:endParaRPr lang="en-US" dirty="0">
              <a:latin typeface="Consolas" panose="020B0609020204030204" pitchFamily="49" charset="0"/>
            </a:endParaRPr>
          </a:p>
          <a:p>
            <a:pPr marL="457200" lvl="1" indent="0">
              <a:buNone/>
            </a:pPr>
            <a:r>
              <a:rPr lang="en-US" dirty="0" smtClean="0">
                <a:latin typeface="Consolas" panose="020B0609020204030204" pitchFamily="49" charset="0"/>
              </a:rPr>
              <a:t>			0          4          4</a:t>
            </a:r>
            <a:endParaRPr lang="en-US" dirty="0">
              <a:latin typeface="Consolas" panose="020B0609020204030204" pitchFamily="49" charset="0"/>
            </a:endParaRPr>
          </a:p>
          <a:p>
            <a:pPr marL="457200" lvl="1" indent="0">
              <a:buNone/>
            </a:pPr>
            <a:r>
              <a:rPr lang="en-US" dirty="0" smtClean="0">
                <a:latin typeface="Consolas" panose="020B0609020204030204" pitchFamily="49" charset="0"/>
              </a:rPr>
              <a:t>			0          3          3</a:t>
            </a:r>
            <a:endParaRPr lang="en-US" dirty="0">
              <a:latin typeface="Consolas" panose="020B0609020204030204" pitchFamily="49" charset="0"/>
            </a:endParaRPr>
          </a:p>
          <a:p>
            <a:pPr marL="457200" lvl="1" indent="0">
              <a:buNone/>
            </a:pPr>
            <a:r>
              <a:rPr lang="en-US" dirty="0" smtClean="0">
                <a:latin typeface="Consolas" panose="020B0609020204030204" pitchFamily="49" charset="0"/>
              </a:rPr>
              <a:t>			0          2          2</a:t>
            </a:r>
            <a:endParaRPr lang="en-US" dirty="0">
              <a:latin typeface="Consolas" panose="020B0609020204030204" pitchFamily="49" charset="0"/>
            </a:endParaRPr>
          </a:p>
          <a:p>
            <a:pPr marL="457200" lvl="1"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a:latin typeface="Consolas" panose="020B0609020204030204" pitchFamily="49" charset="0"/>
              </a:rPr>
              <a:t>	</a:t>
            </a:r>
            <a:r>
              <a:rPr lang="en-US" dirty="0" smtClean="0">
                <a:latin typeface="Consolas" panose="020B0609020204030204" pitchFamily="49" charset="0"/>
              </a:rPr>
              <a:t>0          1          1</a:t>
            </a:r>
            <a:endParaRPr lang="en-US" dirty="0">
              <a:latin typeface="Consolas" panose="020B0609020204030204" pitchFamily="49" charset="0"/>
            </a:endParaRPr>
          </a:p>
        </p:txBody>
      </p:sp>
      <p:sp>
        <p:nvSpPr>
          <p:cNvPr id="5" name="TextBox 4"/>
          <p:cNvSpPr txBox="1"/>
          <p:nvPr/>
        </p:nvSpPr>
        <p:spPr>
          <a:xfrm>
            <a:off x="2848148" y="2852936"/>
            <a:ext cx="1003801" cy="923330"/>
          </a:xfrm>
          <a:prstGeom prst="rect">
            <a:avLst/>
          </a:prstGeom>
          <a:noFill/>
        </p:spPr>
        <p:txBody>
          <a:bodyPr wrap="none" rtlCol="0">
            <a:spAutoFit/>
          </a:bodyPr>
          <a:lstStyle/>
          <a:p>
            <a:pPr algn="ctr"/>
            <a:r>
              <a:rPr lang="en-US" dirty="0" smtClean="0">
                <a:latin typeface="Georgia" panose="02040502050405020303" pitchFamily="18" charset="0"/>
              </a:rPr>
              <a:t>Search</a:t>
            </a:r>
          </a:p>
          <a:p>
            <a:pPr algn="ctr"/>
            <a:r>
              <a:rPr lang="en-US" dirty="0" smtClean="0">
                <a:latin typeface="Georgia" panose="02040502050405020303" pitchFamily="18" charset="0"/>
              </a:rPr>
              <a:t>starting</a:t>
            </a:r>
          </a:p>
          <a:p>
            <a:pPr algn="ctr"/>
            <a:r>
              <a:rPr lang="en-US" dirty="0" smtClean="0">
                <a:latin typeface="Georgia" panose="02040502050405020303" pitchFamily="18" charset="0"/>
              </a:rPr>
              <a:t>at index</a:t>
            </a:r>
            <a:endParaRPr lang="en-CA" dirty="0">
              <a:latin typeface="Georgia" panose="02040502050405020303" pitchFamily="18" charset="0"/>
            </a:endParaRPr>
          </a:p>
        </p:txBody>
      </p:sp>
      <p:sp>
        <p:nvSpPr>
          <p:cNvPr id="6" name="TextBox 5"/>
          <p:cNvSpPr txBox="1"/>
          <p:nvPr/>
        </p:nvSpPr>
        <p:spPr>
          <a:xfrm>
            <a:off x="4032007" y="2852936"/>
            <a:ext cx="1587294" cy="923330"/>
          </a:xfrm>
          <a:prstGeom prst="rect">
            <a:avLst/>
          </a:prstGeom>
          <a:noFill/>
        </p:spPr>
        <p:txBody>
          <a:bodyPr wrap="none" rtlCol="0">
            <a:spAutoFit/>
          </a:bodyPr>
          <a:lstStyle/>
          <a:p>
            <a:pPr algn="ctr"/>
            <a:r>
              <a:rPr lang="en-US" dirty="0" smtClean="0">
                <a:latin typeface="Georgia" panose="02040502050405020303" pitchFamily="18" charset="0"/>
              </a:rPr>
              <a:t>Search up to</a:t>
            </a:r>
          </a:p>
          <a:p>
            <a:pPr algn="ctr"/>
            <a:r>
              <a:rPr lang="en-US" dirty="0" smtClean="0">
                <a:latin typeface="Georgia" panose="02040502050405020303" pitchFamily="18" charset="0"/>
              </a:rPr>
              <a:t>and including</a:t>
            </a:r>
          </a:p>
          <a:p>
            <a:pPr algn="ctr"/>
            <a:r>
              <a:rPr lang="en-US" dirty="0" smtClean="0">
                <a:latin typeface="Georgia" panose="02040502050405020303" pitchFamily="18" charset="0"/>
              </a:rPr>
              <a:t>index</a:t>
            </a:r>
            <a:endParaRPr lang="en-CA" dirty="0">
              <a:latin typeface="Georgia" panose="02040502050405020303" pitchFamily="18" charset="0"/>
            </a:endParaRPr>
          </a:p>
        </p:txBody>
      </p:sp>
      <p:sp>
        <p:nvSpPr>
          <p:cNvPr id="7" name="TextBox 6"/>
          <p:cNvSpPr txBox="1"/>
          <p:nvPr/>
        </p:nvSpPr>
        <p:spPr>
          <a:xfrm>
            <a:off x="5665183" y="2996952"/>
            <a:ext cx="1241044" cy="646331"/>
          </a:xfrm>
          <a:prstGeom prst="rect">
            <a:avLst/>
          </a:prstGeom>
          <a:noFill/>
        </p:spPr>
        <p:txBody>
          <a:bodyPr wrap="none" rtlCol="0">
            <a:spAutoFit/>
          </a:bodyPr>
          <a:lstStyle/>
          <a:p>
            <a:pPr algn="ctr"/>
            <a:r>
              <a:rPr lang="en-US" dirty="0" smtClean="0">
                <a:latin typeface="Georgia" panose="02040502050405020303" pitchFamily="18" charset="0"/>
              </a:rPr>
              <a:t>Swap with</a:t>
            </a:r>
          </a:p>
          <a:p>
            <a:pPr algn="ctr"/>
            <a:r>
              <a:rPr lang="en-US" dirty="0" smtClean="0">
                <a:latin typeface="Georgia" panose="02040502050405020303" pitchFamily="18" charset="0"/>
              </a:rPr>
              <a:t>index</a:t>
            </a:r>
            <a:endParaRPr lang="en-CA" dirty="0">
              <a:latin typeface="Georgia" panose="02040502050405020303" pitchFamily="18" charset="0"/>
            </a:endParaRPr>
          </a:p>
        </p:txBody>
      </p:sp>
      <p:sp>
        <p:nvSpPr>
          <p:cNvPr id="8" name="Rectangle 7"/>
          <p:cNvSpPr/>
          <p:nvPr/>
        </p:nvSpPr>
        <p:spPr>
          <a:xfrm>
            <a:off x="7455736" y="3129935"/>
            <a:ext cx="300082" cy="369332"/>
          </a:xfrm>
          <a:prstGeom prst="rect">
            <a:avLst/>
          </a:prstGeom>
        </p:spPr>
        <p:txBody>
          <a:bodyPr wrap="none">
            <a:spAutoFit/>
          </a:bodyPr>
          <a:lstStyle/>
          <a:p>
            <a:r>
              <a:rPr lang="en-US" dirty="0">
                <a:solidFill>
                  <a:srgbClr val="FF0000"/>
                </a:solidFill>
              </a:rPr>
              <a:t>k</a:t>
            </a:r>
            <a:endParaRPr lang="en-CA" dirty="0">
              <a:solidFill>
                <a:srgbClr val="FF0000"/>
              </a:solidFill>
            </a:endParaRPr>
          </a:p>
        </p:txBody>
      </p:sp>
      <p:sp>
        <p:nvSpPr>
          <p:cNvPr id="9" name="Rectangle 8"/>
          <p:cNvSpPr/>
          <p:nvPr/>
        </p:nvSpPr>
        <p:spPr>
          <a:xfrm>
            <a:off x="6903661" y="3753154"/>
            <a:ext cx="1704313" cy="369332"/>
          </a:xfrm>
          <a:prstGeom prst="rect">
            <a:avLst/>
          </a:prstGeom>
        </p:spPr>
        <p:txBody>
          <a:bodyPr wrap="none">
            <a:spAutoFit/>
          </a:bodyPr>
          <a:lstStyle/>
          <a:p>
            <a:r>
              <a:rPr lang="en-US" dirty="0" smtClean="0">
                <a:solidFill>
                  <a:srgbClr val="FF0000"/>
                </a:solidFill>
                <a:latin typeface="Consolas" panose="020B0609020204030204" pitchFamily="49" charset="0"/>
              </a:rPr>
              <a:t>capacity - 1</a:t>
            </a:r>
            <a:endParaRPr lang="en-CA" dirty="0">
              <a:solidFill>
                <a:srgbClr val="FF0000"/>
              </a:solidFill>
              <a:latin typeface="Consolas" panose="020B0609020204030204" pitchFamily="49" charset="0"/>
            </a:endParaRPr>
          </a:p>
        </p:txBody>
      </p:sp>
      <p:cxnSp>
        <p:nvCxnSpPr>
          <p:cNvPr id="11" name="Straight Arrow Connector 10"/>
          <p:cNvCxnSpPr/>
          <p:nvPr/>
        </p:nvCxnSpPr>
        <p:spPr>
          <a:xfrm flipH="1">
            <a:off x="4980536" y="3388808"/>
            <a:ext cx="2451688" cy="50405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44208" y="3388808"/>
            <a:ext cx="988016" cy="50405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787737" y="6272768"/>
            <a:ext cx="817853" cy="369332"/>
          </a:xfrm>
          <a:prstGeom prst="rect">
            <a:avLst/>
          </a:prstGeom>
        </p:spPr>
        <p:txBody>
          <a:bodyPr wrap="none">
            <a:spAutoFit/>
          </a:bodyPr>
          <a:lstStyle/>
          <a:p>
            <a:r>
              <a:rPr lang="en-US" dirty="0" smtClean="0">
                <a:solidFill>
                  <a:srgbClr val="FF0000"/>
                </a:solidFill>
                <a:latin typeface="Consolas" panose="020B0609020204030204" pitchFamily="49" charset="0"/>
              </a:rPr>
              <a:t>k &gt; 0</a:t>
            </a:r>
            <a:endParaRPr lang="en-CA" dirty="0">
              <a:solidFill>
                <a:srgbClr val="FF0000"/>
              </a:solidFill>
              <a:latin typeface="Consolas" panose="020B0609020204030204" pitchFamily="49" charset="0"/>
            </a:endParaRPr>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42877631"/>
      </p:ext>
    </p:extLst>
  </p:cSld>
  <p:clrMapOvr>
    <a:masterClrMapping/>
  </p:clrMapOvr>
  <mc:AlternateContent xmlns:mc="http://schemas.openxmlformats.org/markup-compatibility/2006">
    <mc:Choice xmlns:p14="http://schemas.microsoft.com/office/powerpoint/2010/main" Requires="p14">
      <p:transition spd="slow" p14:dur="2000" advTm="169335"/>
    </mc:Choice>
    <mc:Fallback>
      <p:transition spd="slow" advTm="169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8"/>
                </p:tgtEl>
              </p:cMediaNode>
            </p:audio>
          </p:childTnLst>
        </p:cTn>
      </p:par>
    </p:tnLst>
    <p:bldLst>
      <p:bldP spid="5" grpId="0"/>
      <p:bldP spid="6" grpId="0"/>
      <p:bldP spid="7" grpId="0"/>
      <p:bldP spid="8" grpId="0"/>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Thus, our implementation would start:</a:t>
            </a:r>
          </a:p>
          <a:p>
            <a:pPr marL="0"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for (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a:latin typeface="Consolas" panose="020B0609020204030204" pitchFamily="49" charset="0"/>
              </a:rPr>
              <a:t> </a:t>
            </a:r>
            <a:r>
              <a:rPr lang="en-US" dirty="0" smtClean="0">
                <a:latin typeface="Consolas" panose="020B0609020204030204" pitchFamily="49" charset="0"/>
              </a:rPr>
              <a:t>k{capacity - 1}; k &gt; 0; --k ) {</a:t>
            </a:r>
          </a:p>
          <a:p>
            <a:pPr marL="800100" lvl="2" indent="0">
              <a:buNone/>
            </a:pPr>
            <a:r>
              <a:rPr lang="en-US" dirty="0" smtClean="0">
                <a:latin typeface="Consolas" panose="020B0609020204030204" pitchFamily="49" charset="0"/>
              </a:rPr>
              <a:t>    // Find the index of the maximum</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entry </a:t>
            </a:r>
            <a:r>
              <a:rPr lang="en-US" dirty="0" smtClean="0">
                <a:latin typeface="Consolas" panose="020B0609020204030204" pitchFamily="49" charset="0"/>
              </a:rPr>
              <a:t>between indices 0 and 'k'</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    // Swap that entry with the entry at index 'k'</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a:t>
            </a:r>
            <a:endParaRPr lang="en-CA"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17618880"/>
      </p:ext>
    </p:extLst>
  </p:cSld>
  <p:clrMapOvr>
    <a:masterClrMapping/>
  </p:clrMapOvr>
  <mc:AlternateContent xmlns:mc="http://schemas.openxmlformats.org/markup-compatibility/2006">
    <mc:Choice xmlns:p14="http://schemas.microsoft.com/office/powerpoint/2010/main" Requires="p14">
      <p:transition spd="slow" p14:dur="2000" advTm="61290"/>
    </mc:Choice>
    <mc:Fallback>
      <p:transition spd="slow" advTm="6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Your first thought might be to implement both these ideas:</a:t>
            </a:r>
          </a:p>
          <a:p>
            <a:pPr marL="800100" lvl="2" indent="0">
              <a:buNone/>
            </a:pPr>
            <a:r>
              <a:rPr lang="en-US" sz="1400" dirty="0" smtClean="0">
                <a:latin typeface="Consolas" panose="020B0609020204030204" pitchFamily="49" charset="0"/>
              </a:rPr>
              <a:t>void </a:t>
            </a:r>
            <a:r>
              <a:rPr lang="en-US" sz="1400" dirty="0" err="1">
                <a:latin typeface="Consolas" panose="020B0609020204030204" pitchFamily="49" charset="0"/>
              </a:rPr>
              <a:t>selection_sort</a:t>
            </a:r>
            <a:r>
              <a:rPr lang="en-US" sz="1400" dirty="0">
                <a:latin typeface="Consolas" panose="020B0609020204030204" pitchFamily="49" charset="0"/>
              </a:rPr>
              <a:t>( double array[], </a:t>
            </a:r>
            <a:r>
              <a:rPr lang="en-US" sz="1400" dirty="0" err="1">
                <a:latin typeface="Consolas" panose="020B0609020204030204" pitchFamily="49" charset="0"/>
              </a:rPr>
              <a:t>std</a:t>
            </a:r>
            <a:r>
              <a:rPr lang="en-US" sz="1400" dirty="0">
                <a:latin typeface="Consolas" panose="020B0609020204030204" pitchFamily="49" charset="0"/>
              </a:rPr>
              <a:t>::</a:t>
            </a:r>
            <a:r>
              <a:rPr lang="en-US" sz="1400" dirty="0" err="1">
                <a:latin typeface="Consolas" panose="020B0609020204030204" pitchFamily="49" charset="0"/>
              </a:rPr>
              <a:t>size_t</a:t>
            </a:r>
            <a:r>
              <a:rPr lang="en-US" sz="1400" dirty="0">
                <a:latin typeface="Consolas" panose="020B0609020204030204" pitchFamily="49" charset="0"/>
              </a:rPr>
              <a:t> capacity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for (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a:latin typeface="Consolas" panose="020B0609020204030204" pitchFamily="49" charset="0"/>
              </a:rPr>
              <a:t> </a:t>
            </a:r>
            <a:r>
              <a:rPr lang="en-US" sz="1400" dirty="0" smtClean="0">
                <a:latin typeface="Consolas" panose="020B0609020204030204" pitchFamily="49" charset="0"/>
              </a:rPr>
              <a:t>k{capacity - 1}; k &gt; 0; --k ) {</a:t>
            </a:r>
          </a:p>
          <a:p>
            <a:pPr marL="800100" lvl="2" indent="0">
              <a:buNone/>
            </a:pPr>
            <a:r>
              <a:rPr lang="en-US" sz="1400" dirty="0" smtClean="0">
                <a:latin typeface="Consolas" panose="020B0609020204030204" pitchFamily="49" charset="0"/>
              </a:rPr>
              <a:t>        // Assume the maximum is at index 0:</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a:t>
            </a:r>
            <a:r>
              <a:rPr lang="en-US" sz="1400" dirty="0" err="1" smtClean="0">
                <a:latin typeface="Consolas" panose="020B0609020204030204" pitchFamily="49" charset="0"/>
              </a:rPr>
              <a:t>max_index</a:t>
            </a:r>
            <a:r>
              <a:rPr lang="en-US" sz="1400" dirty="0" smtClean="0">
                <a:latin typeface="Consolas" panose="020B0609020204030204" pitchFamily="49" charset="0"/>
              </a:rPr>
              <a:t>{0};</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 If any entry between indices 1 and 'k' is larger,</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update '</a:t>
            </a:r>
            <a:r>
              <a:rPr lang="en-US" sz="1400" dirty="0" err="1" smtClean="0">
                <a:latin typeface="Consolas" panose="020B0609020204030204" pitchFamily="49" charset="0"/>
              </a:rPr>
              <a:t>max_index</a:t>
            </a:r>
            <a:r>
              <a:rPr lang="en-US" sz="1400" dirty="0" smtClean="0">
                <a:latin typeface="Consolas" panose="020B0609020204030204" pitchFamily="49" charset="0"/>
              </a:rPr>
              <a:t>'</a:t>
            </a: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for (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j{1}; j &lt;= k; ++j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if ( array[j] &gt; array[</a:t>
            </a:r>
            <a:r>
              <a:rPr lang="en-US" sz="1400" dirty="0" err="1" smtClean="0">
                <a:latin typeface="Consolas" panose="020B0609020204030204" pitchFamily="49" charset="0"/>
              </a:rPr>
              <a:t>max</a:t>
            </a:r>
            <a:r>
              <a:rPr lang="en-US" sz="1400" dirty="0" err="1">
                <a:latin typeface="Consolas" panose="020B0609020204030204" pitchFamily="49" charset="0"/>
              </a:rPr>
              <a:t>_index</a:t>
            </a:r>
            <a:r>
              <a:rPr lang="en-US" sz="1400" dirty="0" smtClean="0">
                <a:latin typeface="Consolas" panose="020B0609020204030204" pitchFamily="49" charset="0"/>
              </a:rPr>
              <a:t>] ) {</a:t>
            </a:r>
          </a:p>
          <a:p>
            <a:pPr marL="800100" lvl="2" indent="0">
              <a:buNone/>
            </a:pPr>
            <a:r>
              <a:rPr lang="en-US" sz="1400" dirty="0">
                <a:latin typeface="Consolas" panose="020B0609020204030204" pitchFamily="49" charset="0"/>
              </a:rPr>
              <a:t> </a:t>
            </a: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a:latin typeface="Consolas" panose="020B0609020204030204" pitchFamily="49" charset="0"/>
              </a:rPr>
              <a:t>max_index</a:t>
            </a:r>
            <a:r>
              <a:rPr lang="en-US" sz="1400" dirty="0">
                <a:latin typeface="Consolas" panose="020B0609020204030204" pitchFamily="49" charset="0"/>
              </a:rPr>
              <a:t> </a:t>
            </a:r>
            <a:r>
              <a:rPr lang="en-US" sz="1400" dirty="0" smtClean="0">
                <a:latin typeface="Consolas" panose="020B0609020204030204" pitchFamily="49" charset="0"/>
              </a:rPr>
              <a:t>= j;</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r>
              <a:rPr lang="en-US" sz="1400" dirty="0" smtClean="0">
                <a:latin typeface="Consolas" panose="020B0609020204030204" pitchFamily="49" charset="0"/>
              </a:rPr>
              <a:t>        }</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Swap the two entries</a:t>
            </a: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smtClean="0">
                <a:latin typeface="Consolas" panose="020B0609020204030204" pitchFamily="49" charset="0"/>
              </a:rPr>
              <a:t>double </a:t>
            </a:r>
            <a:r>
              <a:rPr lang="en-US" sz="1400" dirty="0" err="1">
                <a:latin typeface="Consolas" panose="020B0609020204030204" pitchFamily="49" charset="0"/>
              </a:rPr>
              <a:t>tmp</a:t>
            </a:r>
            <a:r>
              <a:rPr lang="en-US" sz="1400" dirty="0">
                <a:latin typeface="Consolas" panose="020B0609020204030204" pitchFamily="49" charset="0"/>
              </a:rPr>
              <a:t>{array[</a:t>
            </a:r>
            <a:r>
              <a:rPr lang="en-US" sz="1400" dirty="0" err="1">
                <a:latin typeface="Consolas" panose="020B0609020204030204" pitchFamily="49" charset="0"/>
              </a:rPr>
              <a:t>max_index</a:t>
            </a:r>
            <a:r>
              <a:rPr lang="en-US" sz="1400" dirty="0">
                <a:latin typeface="Consolas" panose="020B0609020204030204" pitchFamily="49" charset="0"/>
              </a:rPr>
              <a:t>]};</a:t>
            </a: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array[</a:t>
            </a:r>
            <a:r>
              <a:rPr lang="en-US" sz="1400" dirty="0" err="1" smtClean="0">
                <a:latin typeface="Consolas" panose="020B0609020204030204" pitchFamily="49" charset="0"/>
              </a:rPr>
              <a:t>max_index</a:t>
            </a:r>
            <a:r>
              <a:rPr lang="en-US" sz="1400" dirty="0" smtClean="0">
                <a:latin typeface="Consolas" panose="020B0609020204030204" pitchFamily="49" charset="0"/>
              </a:rPr>
              <a:t>] = array[k];</a:t>
            </a:r>
          </a:p>
          <a:p>
            <a:pPr marL="800100" lvl="2" indent="0">
              <a:buNone/>
            </a:pPr>
            <a:r>
              <a:rPr lang="en-US" sz="1400" dirty="0" smtClean="0">
                <a:latin typeface="Consolas" panose="020B0609020204030204" pitchFamily="49" charset="0"/>
              </a:rPr>
              <a:t>        array[k] = </a:t>
            </a:r>
            <a:r>
              <a:rPr lang="en-US" sz="1400" dirty="0" err="1" smtClean="0">
                <a:latin typeface="Consolas" panose="020B0609020204030204" pitchFamily="49" charset="0"/>
              </a:rPr>
              <a:t>tmp</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p>
          <a:p>
            <a:pPr marL="800100" lvl="2" indent="0">
              <a:buNone/>
            </a:pP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assert( </a:t>
            </a:r>
            <a:r>
              <a:rPr lang="en-US" sz="1400" dirty="0" err="1" smtClean="0">
                <a:latin typeface="Consolas" panose="020B0609020204030204" pitchFamily="49" charset="0"/>
              </a:rPr>
              <a:t>is_sorted</a:t>
            </a:r>
            <a:r>
              <a:rPr lang="en-US" sz="1400" dirty="0" smtClean="0">
                <a:latin typeface="Consolas" panose="020B0609020204030204" pitchFamily="49" charset="0"/>
              </a:rPr>
              <a:t>( array, capacity ) == capacity );</a:t>
            </a:r>
          </a:p>
          <a:p>
            <a:pPr marL="800100" lvl="2" indent="0">
              <a:buNone/>
            </a:pPr>
            <a:r>
              <a:rPr lang="en-US" sz="1400" dirty="0" smtClean="0">
                <a:latin typeface="Consolas" panose="020B0609020204030204" pitchFamily="49" charset="0"/>
              </a:rPr>
              <a:t>}</a:t>
            </a:r>
            <a:endParaRPr lang="en-CA" sz="1400" dirty="0">
              <a:latin typeface="Consolas" panose="020B0609020204030204" pitchFamily="49" charset="0"/>
            </a:endParaRPr>
          </a:p>
        </p:txBody>
      </p:sp>
      <p:sp>
        <p:nvSpPr>
          <p:cNvPr id="6" name="Rounded Rectangle 5"/>
          <p:cNvSpPr/>
          <p:nvPr/>
        </p:nvSpPr>
        <p:spPr>
          <a:xfrm>
            <a:off x="2051720" y="2376873"/>
            <a:ext cx="3600400"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ounded Rectangle 6"/>
          <p:cNvSpPr/>
          <p:nvPr/>
        </p:nvSpPr>
        <p:spPr>
          <a:xfrm>
            <a:off x="1979712" y="3068960"/>
            <a:ext cx="5400600" cy="17281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ounded Rectangle 7"/>
          <p:cNvSpPr/>
          <p:nvPr/>
        </p:nvSpPr>
        <p:spPr>
          <a:xfrm>
            <a:off x="2051720" y="4941168"/>
            <a:ext cx="3024336"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ed Rectangle 8"/>
          <p:cNvSpPr/>
          <p:nvPr/>
        </p:nvSpPr>
        <p:spPr>
          <a:xfrm>
            <a:off x="1638334" y="6337313"/>
            <a:ext cx="5165914" cy="3212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4764288"/>
      </p:ext>
    </p:extLst>
  </p:cSld>
  <p:clrMapOvr>
    <a:masterClrMapping/>
  </p:clrMapOvr>
  <mc:AlternateContent xmlns:mc="http://schemas.openxmlformats.org/markup-compatibility/2006">
    <mc:Choice xmlns:p14="http://schemas.microsoft.com/office/powerpoint/2010/main" Requires="p14">
      <p:transition spd="slow" p14:dur="2000" advTm="110798"/>
    </mc:Choice>
    <mc:Fallback>
      <p:transition spd="slow" advTm="11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8" grpId="0" animBg="1"/>
      <p:bldP spid="8"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Suppose, however, we had authored two additional functions:</a:t>
            </a:r>
          </a:p>
          <a:p>
            <a:pPr marL="0" indent="0">
              <a:buNone/>
            </a:pPr>
            <a:r>
              <a:rPr lang="en-US" sz="1800" dirty="0" smtClean="0">
                <a:latin typeface="Consolas" panose="020B0609020204030204" pitchFamily="49" charset="0"/>
                <a:cs typeface="Consolas" panose="020B0609020204030204" pitchFamily="49" charset="0"/>
              </a:rPr>
              <a:t>    void </a:t>
            </a:r>
            <a:r>
              <a:rPr lang="en-US" sz="1800" dirty="0">
                <a:latin typeface="Consolas" panose="020B0609020204030204" pitchFamily="49" charset="0"/>
                <a:cs typeface="Consolas" panose="020B0609020204030204" pitchFamily="49" charset="0"/>
              </a:rPr>
              <a:t>swap( double &amp;first, double &amp;second );</a:t>
            </a:r>
          </a:p>
          <a:p>
            <a:pPr marL="0" indent="0">
              <a:buNone/>
            </a:pPr>
            <a:r>
              <a:rPr lang="en-US" sz="1800" dirty="0">
                <a:latin typeface="Consolas" panose="020B0609020204030204" pitchFamily="49" charset="0"/>
                <a:cs typeface="Consolas" panose="020B0609020204030204" pitchFamily="49" charset="0"/>
              </a:rPr>
              <a:t>    </a:t>
            </a:r>
            <a:r>
              <a:rPr lang="en-US" sz="1800" dirty="0" err="1" smtClean="0">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size_t</a:t>
            </a: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find_max</a:t>
            </a:r>
            <a:r>
              <a:rPr lang="en-US" sz="1800" dirty="0">
                <a:latin typeface="Consolas" panose="020B0609020204030204" pitchFamily="49" charset="0"/>
                <a:cs typeface="Consolas" panose="020B0609020204030204" pitchFamily="49" charset="0"/>
              </a:rPr>
              <a:t>( double array[], </a:t>
            </a:r>
            <a:r>
              <a:rPr lang="en-US" sz="1800" dirty="0" err="1">
                <a:latin typeface="Consolas" panose="020B0609020204030204" pitchFamily="49" charset="0"/>
                <a:cs typeface="Consolas" panose="020B0609020204030204" pitchFamily="49" charset="0"/>
              </a:rPr>
              <a:t>std</a:t>
            </a:r>
            <a:r>
              <a:rPr lang="en-US" sz="1800" dirty="0">
                <a:latin typeface="Consolas" panose="020B0609020204030204" pitchFamily="49" charset="0"/>
                <a:cs typeface="Consolas" panose="020B0609020204030204" pitchFamily="49" charset="0"/>
              </a:rPr>
              <a:t>::</a:t>
            </a:r>
            <a:r>
              <a:rPr lang="en-US" sz="1800" dirty="0" err="1">
                <a:latin typeface="Consolas" panose="020B0609020204030204" pitchFamily="49" charset="0"/>
                <a:cs typeface="Consolas" panose="020B0609020204030204" pitchFamily="49" charset="0"/>
              </a:rPr>
              <a:t>size_t</a:t>
            </a:r>
            <a:r>
              <a:rPr lang="en-US" sz="1800" dirty="0">
                <a:latin typeface="Consolas" panose="020B0609020204030204" pitchFamily="49" charset="0"/>
                <a:cs typeface="Consolas" panose="020B0609020204030204" pitchFamily="49" charset="0"/>
              </a:rPr>
              <a:t> capacity </a:t>
            </a:r>
            <a:r>
              <a:rPr lang="en-US" sz="1800" dirty="0" smtClean="0">
                <a:latin typeface="Consolas" panose="020B0609020204030204" pitchFamily="49" charset="0"/>
                <a:cs typeface="Consolas" panose="020B0609020204030204" pitchFamily="49" charset="0"/>
              </a:rPr>
              <a:t>);</a:t>
            </a:r>
            <a:endParaRPr lang="en-US" sz="1800"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4228292"/>
      </p:ext>
    </p:extLst>
  </p:cSld>
  <p:clrMapOvr>
    <a:masterClrMapping/>
  </p:clrMapOvr>
  <mc:AlternateContent xmlns:mc="http://schemas.openxmlformats.org/markup-compatibility/2006">
    <mc:Choice xmlns:p14="http://schemas.microsoft.com/office/powerpoint/2010/main" Requires="p14">
      <p:transition spd="slow" p14:dur="2000" advTm="42080"/>
    </mc:Choice>
    <mc:Fallback>
      <p:transition spd="slow" advTm="4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16.5"/>
</p:tagLst>
</file>

<file path=ppt/tags/tag10.xml><?xml version="1.0" encoding="utf-8"?>
<p:tagLst xmlns:a="http://schemas.openxmlformats.org/drawingml/2006/main" xmlns:r="http://schemas.openxmlformats.org/officeDocument/2006/relationships" xmlns:p="http://schemas.openxmlformats.org/presentationml/2006/main">
  <p:tag name="TIMING" val="|18|32.7"/>
</p:tagLst>
</file>

<file path=ppt/tags/tag11.xml><?xml version="1.0" encoding="utf-8"?>
<p:tagLst xmlns:a="http://schemas.openxmlformats.org/drawingml/2006/main" xmlns:r="http://schemas.openxmlformats.org/officeDocument/2006/relationships" xmlns:p="http://schemas.openxmlformats.org/presentationml/2006/main">
  <p:tag name="TIMING" val="|26.1|15.7|15.9|7.1|13.5|16|9.6|18.8"/>
</p:tagLst>
</file>

<file path=ppt/tags/tag12.xml><?xml version="1.0" encoding="utf-8"?>
<p:tagLst xmlns:a="http://schemas.openxmlformats.org/drawingml/2006/main" xmlns:r="http://schemas.openxmlformats.org/officeDocument/2006/relationships" xmlns:p="http://schemas.openxmlformats.org/presentationml/2006/main">
  <p:tag name="TIMING" val="|7.9|8.8|19.6|9.9"/>
</p:tagLst>
</file>

<file path=ppt/tags/tag13.xml><?xml version="1.0" encoding="utf-8"?>
<p:tagLst xmlns:a="http://schemas.openxmlformats.org/drawingml/2006/main" xmlns:r="http://schemas.openxmlformats.org/officeDocument/2006/relationships" xmlns:p="http://schemas.openxmlformats.org/presentationml/2006/main">
  <p:tag name="TIMING" val="|24.4|5.1|6.9|13.7|17.8|3.2|16.1"/>
</p:tagLst>
</file>

<file path=ppt/tags/tag14.xml><?xml version="1.0" encoding="utf-8"?>
<p:tagLst xmlns:a="http://schemas.openxmlformats.org/drawingml/2006/main" xmlns:r="http://schemas.openxmlformats.org/officeDocument/2006/relationships" xmlns:p="http://schemas.openxmlformats.org/presentationml/2006/main">
  <p:tag name="TIMING" val="|10.8|6.2|14.6|53.2"/>
</p:tagLst>
</file>

<file path=ppt/tags/tag15.xml><?xml version="1.0" encoding="utf-8"?>
<p:tagLst xmlns:a="http://schemas.openxmlformats.org/drawingml/2006/main" xmlns:r="http://schemas.openxmlformats.org/officeDocument/2006/relationships" xmlns:p="http://schemas.openxmlformats.org/presentationml/2006/main">
  <p:tag name="TIMING" val="|13.6|4.3|7.8|7.8|6.2|12.8|26.9"/>
</p:tagLst>
</file>

<file path=ppt/tags/tag16.xml><?xml version="1.0" encoding="utf-8"?>
<p:tagLst xmlns:a="http://schemas.openxmlformats.org/drawingml/2006/main" xmlns:r="http://schemas.openxmlformats.org/officeDocument/2006/relationships" xmlns:p="http://schemas.openxmlformats.org/presentationml/2006/main">
  <p:tag name="TIMING" val="|24.7|14.6|13.2|14.3|13.6|11.2|12.1"/>
</p:tagLst>
</file>

<file path=ppt/tags/tag2.xml><?xml version="1.0" encoding="utf-8"?>
<p:tagLst xmlns:a="http://schemas.openxmlformats.org/drawingml/2006/main" xmlns:r="http://schemas.openxmlformats.org/officeDocument/2006/relationships" xmlns:p="http://schemas.openxmlformats.org/presentationml/2006/main">
  <p:tag name="TIMING" val="|18.3|8.6|10.6|14.7|14.6"/>
</p:tagLst>
</file>

<file path=ppt/tags/tag3.xml><?xml version="1.0" encoding="utf-8"?>
<p:tagLst xmlns:a="http://schemas.openxmlformats.org/drawingml/2006/main" xmlns:r="http://schemas.openxmlformats.org/officeDocument/2006/relationships" xmlns:p="http://schemas.openxmlformats.org/presentationml/2006/main">
  <p:tag name="TIMING" val="|25.1"/>
</p:tagLst>
</file>

<file path=ppt/tags/tag4.xml><?xml version="1.0" encoding="utf-8"?>
<p:tagLst xmlns:a="http://schemas.openxmlformats.org/drawingml/2006/main" xmlns:r="http://schemas.openxmlformats.org/officeDocument/2006/relationships" xmlns:p="http://schemas.openxmlformats.org/presentationml/2006/main">
  <p:tag name="TIMING" val="|11.9|22.9|3.7|16.3|19|11.7|38|21.5|14.6"/>
</p:tagLst>
</file>

<file path=ppt/tags/tag5.xml><?xml version="1.0" encoding="utf-8"?>
<p:tagLst xmlns:a="http://schemas.openxmlformats.org/drawingml/2006/main" xmlns:r="http://schemas.openxmlformats.org/officeDocument/2006/relationships" xmlns:p="http://schemas.openxmlformats.org/presentationml/2006/main">
  <p:tag name="TIMING" val="|26.3|15.3"/>
</p:tagLst>
</file>

<file path=ppt/tags/tag6.xml><?xml version="1.0" encoding="utf-8"?>
<p:tagLst xmlns:a="http://schemas.openxmlformats.org/drawingml/2006/main" xmlns:r="http://schemas.openxmlformats.org/officeDocument/2006/relationships" xmlns:p="http://schemas.openxmlformats.org/presentationml/2006/main">
  <p:tag name="TIMING" val="|7.9|8.8|19.6|9.9"/>
</p:tagLst>
</file>

<file path=ppt/tags/tag7.xml><?xml version="1.0" encoding="utf-8"?>
<p:tagLst xmlns:a="http://schemas.openxmlformats.org/drawingml/2006/main" xmlns:r="http://schemas.openxmlformats.org/officeDocument/2006/relationships" xmlns:p="http://schemas.openxmlformats.org/presentationml/2006/main">
  <p:tag name="TIMING" val="|26.1|15.7|15.9|7.1|13.5|16|9.6|18.8"/>
</p:tagLst>
</file>

<file path=ppt/tags/tag8.xml><?xml version="1.0" encoding="utf-8"?>
<p:tagLst xmlns:a="http://schemas.openxmlformats.org/drawingml/2006/main" xmlns:r="http://schemas.openxmlformats.org/officeDocument/2006/relationships" xmlns:p="http://schemas.openxmlformats.org/presentationml/2006/main">
  <p:tag name="TIMING" val="|59"/>
</p:tagLst>
</file>

<file path=ppt/tags/tag9.xml><?xml version="1.0" encoding="utf-8"?>
<p:tagLst xmlns:a="http://schemas.openxmlformats.org/drawingml/2006/main" xmlns:r="http://schemas.openxmlformats.org/officeDocument/2006/relationships" xmlns:p="http://schemas.openxmlformats.org/presentationml/2006/main">
  <p:tag name="TIMING" val="|9.5|20.9|40.1|17.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71830</TotalTime>
  <Words>1461</Words>
  <Application>Microsoft Office PowerPoint</Application>
  <PresentationFormat>On-screen Show (4:3)</PresentationFormat>
  <Paragraphs>259</Paragraphs>
  <Slides>23</Slides>
  <Notes>0</Notes>
  <HiddenSlides>0</HiddenSlides>
  <MMClips>23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Custom Design</vt:lpstr>
      <vt:lpstr>MathType 6.0 Equation</vt:lpstr>
      <vt:lpstr>Selection sort</vt:lpstr>
      <vt:lpstr>Outline</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Searching sorted arrays</vt:lpstr>
      <vt:lpstr>Implementing the binary search</vt:lpstr>
      <vt:lpstr>Searching sorted arrays</vt:lpstr>
      <vt:lpstr>Testing our implementation</vt:lpstr>
      <vt:lpstr>How much work is involved?</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1387</cp:revision>
  <dcterms:created xsi:type="dcterms:W3CDTF">2009-09-11T23:00:44Z</dcterms:created>
  <dcterms:modified xsi:type="dcterms:W3CDTF">2020-08-26T02:28:51Z</dcterms:modified>
</cp:coreProperties>
</file>